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08" r:id="rId3"/>
    <p:sldId id="259" r:id="rId4"/>
    <p:sldId id="315" r:id="rId5"/>
    <p:sldId id="313" r:id="rId6"/>
    <p:sldId id="295" r:id="rId7"/>
    <p:sldId id="310" r:id="rId8"/>
    <p:sldId id="318" r:id="rId9"/>
    <p:sldId id="319" r:id="rId10"/>
    <p:sldId id="262" r:id="rId11"/>
    <p:sldId id="265" r:id="rId12"/>
    <p:sldId id="316" r:id="rId13"/>
    <p:sldId id="317" r:id="rId14"/>
    <p:sldId id="320" r:id="rId15"/>
    <p:sldId id="321" r:id="rId16"/>
    <p:sldId id="322" r:id="rId17"/>
    <p:sldId id="323" r:id="rId18"/>
    <p:sldId id="324" r:id="rId19"/>
  </p:sldIdLst>
  <p:sldSz cx="9144000" cy="6858000" type="screen4x3"/>
  <p:notesSz cx="6946900" cy="9271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66CC"/>
    <a:srgbClr val="003399"/>
    <a:srgbClr val="B2B2B2"/>
    <a:srgbClr val="5F5F5F"/>
    <a:srgbClr val="FFFFFF"/>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376" autoAdjust="0"/>
    <p:restoredTop sz="94660"/>
  </p:normalViewPr>
  <p:slideViewPr>
    <p:cSldViewPr>
      <p:cViewPr varScale="1">
        <p:scale>
          <a:sx n="39" d="100"/>
          <a:sy n="39" d="100"/>
        </p:scale>
        <p:origin x="-78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defTabSz="927100">
              <a:defRPr sz="1200"/>
            </a:lvl1pPr>
          </a:lstStyle>
          <a:p>
            <a:endParaRPr lang="es-ES"/>
          </a:p>
        </p:txBody>
      </p:sp>
      <p:sp>
        <p:nvSpPr>
          <p:cNvPr id="51203" name="Rectangle 3"/>
          <p:cNvSpPr>
            <a:spLocks noGrp="1" noChangeArrowheads="1"/>
          </p:cNvSpPr>
          <p:nvPr>
            <p:ph type="dt" sz="quarter" idx="1"/>
          </p:nvPr>
        </p:nvSpPr>
        <p:spPr bwMode="auto">
          <a:xfrm>
            <a:off x="3935413"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algn="r" defTabSz="927100">
              <a:defRPr sz="1200"/>
            </a:lvl1pPr>
          </a:lstStyle>
          <a:p>
            <a:endParaRPr lang="es-ES"/>
          </a:p>
        </p:txBody>
      </p:sp>
      <p:sp>
        <p:nvSpPr>
          <p:cNvPr id="51204" name="Rectangle 4"/>
          <p:cNvSpPr>
            <a:spLocks noGrp="1" noChangeArrowheads="1"/>
          </p:cNvSpPr>
          <p:nvPr>
            <p:ph type="ftr" sz="quarter" idx="2"/>
          </p:nvPr>
        </p:nvSpPr>
        <p:spPr bwMode="auto">
          <a:xfrm>
            <a:off x="0"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defTabSz="927100">
              <a:defRPr sz="1200"/>
            </a:lvl1pPr>
          </a:lstStyle>
          <a:p>
            <a:endParaRPr lang="es-ES"/>
          </a:p>
        </p:txBody>
      </p:sp>
      <p:sp>
        <p:nvSpPr>
          <p:cNvPr id="51205" name="Rectangle 5"/>
          <p:cNvSpPr>
            <a:spLocks noGrp="1" noChangeArrowheads="1"/>
          </p:cNvSpPr>
          <p:nvPr>
            <p:ph type="sldNum" sz="quarter" idx="3"/>
          </p:nvPr>
        </p:nvSpPr>
        <p:spPr bwMode="auto">
          <a:xfrm>
            <a:off x="3935413"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algn="r" defTabSz="927100">
              <a:defRPr sz="1200"/>
            </a:lvl1pPr>
          </a:lstStyle>
          <a:p>
            <a:fld id="{A6A30C19-F4CC-421A-AFE7-1613D271F4B4}" type="slidenum">
              <a:rPr lang="es-ES"/>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defTabSz="927100">
              <a:defRPr sz="1200"/>
            </a:lvl1pPr>
          </a:lstStyle>
          <a:p>
            <a:endParaRPr lang="es-ES"/>
          </a:p>
        </p:txBody>
      </p:sp>
      <p:sp>
        <p:nvSpPr>
          <p:cNvPr id="22531" name="Rectangle 3"/>
          <p:cNvSpPr>
            <a:spLocks noGrp="1" noChangeArrowheads="1"/>
          </p:cNvSpPr>
          <p:nvPr>
            <p:ph type="dt" idx="1"/>
          </p:nvPr>
        </p:nvSpPr>
        <p:spPr bwMode="auto">
          <a:xfrm>
            <a:off x="3935413" y="0"/>
            <a:ext cx="3009900" cy="4635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lvl1pPr algn="r" defTabSz="927100">
              <a:defRPr sz="1200"/>
            </a:lvl1pPr>
          </a:lstStyle>
          <a:p>
            <a:endParaRPr lang="es-ES"/>
          </a:p>
        </p:txBody>
      </p:sp>
      <p:sp>
        <p:nvSpPr>
          <p:cNvPr id="22532" name="Rectangle 4"/>
          <p:cNvSpPr>
            <a:spLocks noGrp="1" noRot="1" noChangeAspect="1" noChangeArrowheads="1" noTextEdit="1"/>
          </p:cNvSpPr>
          <p:nvPr>
            <p:ph type="sldImg" idx="2"/>
          </p:nvPr>
        </p:nvSpPr>
        <p:spPr bwMode="auto">
          <a:xfrm>
            <a:off x="1155700" y="695325"/>
            <a:ext cx="4635500" cy="3476625"/>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95325" y="4403725"/>
            <a:ext cx="5556250" cy="4171950"/>
          </a:xfrm>
          <a:prstGeom prst="rect">
            <a:avLst/>
          </a:prstGeom>
          <a:noFill/>
          <a:ln w="9525">
            <a:noFill/>
            <a:miter lim="800000"/>
            <a:headEnd/>
            <a:tailEnd/>
          </a:ln>
          <a:effectLst/>
        </p:spPr>
        <p:txBody>
          <a:bodyPr vert="horz" wrap="square" lIns="92665" tIns="46333" rIns="92665" bIns="46333"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2534" name="Rectangle 6"/>
          <p:cNvSpPr>
            <a:spLocks noGrp="1" noChangeArrowheads="1"/>
          </p:cNvSpPr>
          <p:nvPr>
            <p:ph type="ftr" sz="quarter" idx="4"/>
          </p:nvPr>
        </p:nvSpPr>
        <p:spPr bwMode="auto">
          <a:xfrm>
            <a:off x="0"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defTabSz="927100">
              <a:defRPr sz="1200"/>
            </a:lvl1pPr>
          </a:lstStyle>
          <a:p>
            <a:endParaRPr lang="es-ES"/>
          </a:p>
        </p:txBody>
      </p:sp>
      <p:sp>
        <p:nvSpPr>
          <p:cNvPr id="22535" name="Rectangle 7"/>
          <p:cNvSpPr>
            <a:spLocks noGrp="1" noChangeArrowheads="1"/>
          </p:cNvSpPr>
          <p:nvPr>
            <p:ph type="sldNum" sz="quarter" idx="5"/>
          </p:nvPr>
        </p:nvSpPr>
        <p:spPr bwMode="auto">
          <a:xfrm>
            <a:off x="3935413" y="8805863"/>
            <a:ext cx="3009900" cy="463550"/>
          </a:xfrm>
          <a:prstGeom prst="rect">
            <a:avLst/>
          </a:prstGeom>
          <a:noFill/>
          <a:ln w="9525">
            <a:noFill/>
            <a:miter lim="800000"/>
            <a:headEnd/>
            <a:tailEnd/>
          </a:ln>
          <a:effectLst/>
        </p:spPr>
        <p:txBody>
          <a:bodyPr vert="horz" wrap="square" lIns="92665" tIns="46333" rIns="92665" bIns="46333" numCol="1" anchor="b" anchorCtr="0" compatLnSpc="1">
            <a:prstTxWarp prst="textNoShape">
              <a:avLst/>
            </a:prstTxWarp>
          </a:bodyPr>
          <a:lstStyle>
            <a:lvl1pPr algn="r" defTabSz="927100">
              <a:defRPr sz="1200"/>
            </a:lvl1pPr>
          </a:lstStyle>
          <a:p>
            <a:fld id="{99B3C9EA-98E1-46BE-95E0-CE5A89DFE862}"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0DE52B-0632-42F7-9EF6-F7E2DC77CC6D}" type="slidenum">
              <a:rPr lang="es-ES"/>
              <a:pPr/>
              <a:t>7</a:t>
            </a:fld>
            <a:endParaRPr lang="es-E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98C79-A678-4AF4-BCD6-FEFF6E104F8A}" type="slidenum">
              <a:rPr lang="es-ES"/>
              <a:pPr/>
              <a:t>8</a:t>
            </a:fld>
            <a:endParaRPr lang="es-E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A6C6E3-DBF8-459C-BEFC-BFC0E1E95A10}" type="slidenum">
              <a:rPr lang="es-ES"/>
              <a:pPr/>
              <a:t>9</a:t>
            </a:fld>
            <a:endParaRPr lang="es-E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0562C2-540F-417C-8EFE-BFC7E886D65C}" type="slidenum">
              <a:rPr lang="es-ES"/>
              <a:pPr/>
              <a:t>11</a:t>
            </a:fld>
            <a:endParaRPr lang="es-E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6435DC-D604-48D4-B276-DB7CF5BB7FE0}" type="slidenum">
              <a:rPr lang="es-ES"/>
              <a:pPr/>
              <a:t>13</a:t>
            </a:fld>
            <a:endParaRPr lang="es-E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582EBB-5B66-4C7A-9C81-E4BCC8A70C66}" type="slidenum">
              <a:rPr lang="es-ES"/>
              <a:pPr/>
              <a:t>15</a:t>
            </a:fld>
            <a:endParaRPr lang="es-E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F92804-D04F-4D74-987B-A0D3678E88B0}" type="slidenum">
              <a:rPr lang="es-ES"/>
              <a:pPr/>
              <a:t>16</a:t>
            </a:fld>
            <a:endParaRPr lang="es-E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97D08C-A25A-4776-AFE5-F8ABAB326D1B}" type="slidenum">
              <a:rPr lang="es-ES"/>
              <a:pPr/>
              <a:t>17</a:t>
            </a:fld>
            <a:endParaRPr lang="es-E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292249-0F58-4FB2-AFC3-7C380B6C5B5D}" type="slidenum">
              <a:rPr lang="es-ES"/>
              <a:pPr/>
              <a:t>18</a:t>
            </a:fld>
            <a:endParaRPr lang="es-E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194AEDA-465F-4C4F-9BB5-F17C02A0D0EE}"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CD8F1AC-1C91-4247-923F-4C242FDBBBE0}"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D8BB0C6-868C-447F-90CC-D749AB42FA3B}"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0C2916C2-415B-4E14-BB09-1EFE3AA46BE9}"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43ECC023-A40D-46B3-8483-EBE6933E112C}"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E2A53FE-7D15-4B0D-8138-7DF174DE23BF}"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0EEE2A62-86B5-48CC-B6DB-3D7582413CD8}"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556D3677-CCE0-4DCF-B759-1CD1672F70CA}"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65E7E15-8D45-455A-9F92-9807961905C6}"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E606C11-53B5-4589-AD8A-22186EE6D826}"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5739A6E-9695-45CA-AE66-1580C33D0332}"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4C47F1B-F14A-4C79-8386-3AA01F8FD395}" type="slidenum">
              <a:rPr lang="es-ES"/>
              <a:pPr/>
              <a:t>‹Nº›</a:t>
            </a:fld>
            <a:endParaRPr lang="es-ES"/>
          </a:p>
        </p:txBody>
      </p:sp>
      <p:pic>
        <p:nvPicPr>
          <p:cNvPr id="1031" name="Picture 7" descr="interior2"/>
          <p:cNvPicPr>
            <a:picLocks noChangeAspect="1" noChangeArrowheads="1"/>
          </p:cNvPicPr>
          <p:nvPr userDrawn="1"/>
        </p:nvPicPr>
        <p:blipFill>
          <a:blip r:embed="rId13" cstate="print"/>
          <a:srcRect/>
          <a:stretch>
            <a:fillRect/>
          </a:stretch>
        </p:blipFill>
        <p:spPr bwMode="auto">
          <a:xfrm>
            <a:off x="6659563" y="5322888"/>
            <a:ext cx="2484437" cy="1535112"/>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2" name="Picture 4" descr="tapa"/>
          <p:cNvPicPr>
            <a:picLocks noChangeAspect="1" noChangeArrowheads="1"/>
          </p:cNvPicPr>
          <p:nvPr/>
        </p:nvPicPr>
        <p:blipFill>
          <a:blip r:embed="rId2" cstate="print"/>
          <a:srcRect b="21825"/>
          <a:stretch>
            <a:fillRect/>
          </a:stretch>
        </p:blipFill>
        <p:spPr bwMode="auto">
          <a:xfrm>
            <a:off x="0" y="384175"/>
            <a:ext cx="9144000" cy="5060950"/>
          </a:xfrm>
          <a:prstGeom prst="rect">
            <a:avLst/>
          </a:prstGeom>
          <a:noFill/>
        </p:spPr>
      </p:pic>
      <p:sp>
        <p:nvSpPr>
          <p:cNvPr id="2050" name="Rectangle 2"/>
          <p:cNvSpPr>
            <a:spLocks noGrp="1" noChangeArrowheads="1"/>
          </p:cNvSpPr>
          <p:nvPr>
            <p:ph type="ctrTitle"/>
          </p:nvPr>
        </p:nvSpPr>
        <p:spPr>
          <a:xfrm>
            <a:off x="1335088" y="2319338"/>
            <a:ext cx="5324475" cy="1470025"/>
          </a:xfrm>
        </p:spPr>
        <p:txBody>
          <a:bodyPr/>
          <a:lstStyle/>
          <a:p>
            <a:pPr algn="r"/>
            <a:r>
              <a:rPr lang="es-AR" sz="1800">
                <a:solidFill>
                  <a:schemeClr val="accent2"/>
                </a:solidFill>
                <a:latin typeface="Corbel" pitchFamily="34" charset="0"/>
              </a:rPr>
              <a:t>Colegio de Corredores Inmobiliarios de Córdoba</a:t>
            </a:r>
            <a:r>
              <a:rPr lang="es-AR" sz="1400">
                <a:solidFill>
                  <a:schemeClr val="accent2"/>
                </a:solidFill>
                <a:latin typeface="Corbel" pitchFamily="34" charset="0"/>
              </a:rPr>
              <a:t/>
            </a:r>
            <a:br>
              <a:rPr lang="es-AR" sz="1400">
                <a:solidFill>
                  <a:schemeClr val="accent2"/>
                </a:solidFill>
                <a:latin typeface="Corbel" pitchFamily="34" charset="0"/>
              </a:rPr>
            </a:br>
            <a:r>
              <a:rPr lang="es-AR" sz="4000" b="1">
                <a:solidFill>
                  <a:schemeClr val="accent2"/>
                </a:solidFill>
                <a:latin typeface="Corbel" pitchFamily="34" charset="0"/>
              </a:rPr>
              <a:t>Garantía de Alquiler Vivienda Familiar</a:t>
            </a:r>
            <a:r>
              <a:rPr lang="es-AR" b="1">
                <a:solidFill>
                  <a:schemeClr val="accent2"/>
                </a:solidFill>
                <a:latin typeface="Corbel" pitchFamily="34" charset="0"/>
              </a:rPr>
              <a:t> </a:t>
            </a:r>
            <a:endParaRPr lang="es-ES">
              <a:solidFill>
                <a:schemeClr val="accent2"/>
              </a:solidFill>
              <a:latin typeface="Corbel" pitchFamily="34" charset="0"/>
            </a:endParaRPr>
          </a:p>
        </p:txBody>
      </p:sp>
      <p:pic>
        <p:nvPicPr>
          <p:cNvPr id="2055" name="Picture 7" descr="tapa"/>
          <p:cNvPicPr>
            <a:picLocks noChangeAspect="1" noChangeArrowheads="1"/>
          </p:cNvPicPr>
          <p:nvPr/>
        </p:nvPicPr>
        <p:blipFill>
          <a:blip r:embed="rId2" cstate="print"/>
          <a:srcRect l="68108" t="81216" r="10625" b="5444"/>
          <a:stretch>
            <a:fillRect/>
          </a:stretch>
        </p:blipFill>
        <p:spPr bwMode="auto">
          <a:xfrm>
            <a:off x="3851275" y="5981700"/>
            <a:ext cx="1223963" cy="5429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295" name="Picture 7" descr="tapa"/>
          <p:cNvPicPr>
            <a:picLocks noChangeAspect="1" noChangeArrowheads="1"/>
          </p:cNvPicPr>
          <p:nvPr/>
        </p:nvPicPr>
        <p:blipFill>
          <a:blip r:embed="rId2" cstate="print"/>
          <a:srcRect l="8264" t="26703" r="7483" b="22144"/>
          <a:stretch>
            <a:fillRect/>
          </a:stretch>
        </p:blipFill>
        <p:spPr bwMode="auto">
          <a:xfrm>
            <a:off x="755650" y="2133600"/>
            <a:ext cx="7704138" cy="3311525"/>
          </a:xfrm>
          <a:prstGeom prst="rect">
            <a:avLst/>
          </a:prstGeom>
          <a:noFill/>
        </p:spPr>
      </p:pic>
      <p:sp>
        <p:nvSpPr>
          <p:cNvPr id="12293" name="Text Box 5"/>
          <p:cNvSpPr txBox="1">
            <a:spLocks noChangeArrowheads="1"/>
          </p:cNvSpPr>
          <p:nvPr/>
        </p:nvSpPr>
        <p:spPr bwMode="auto">
          <a:xfrm>
            <a:off x="1619250" y="2636838"/>
            <a:ext cx="5184775" cy="1922462"/>
          </a:xfrm>
          <a:prstGeom prst="rect">
            <a:avLst/>
          </a:prstGeom>
          <a:noFill/>
          <a:ln w="9525">
            <a:noFill/>
            <a:miter lim="800000"/>
            <a:headEnd/>
            <a:tailEnd/>
          </a:ln>
          <a:effectLst/>
        </p:spPr>
        <p:txBody>
          <a:bodyPr>
            <a:spAutoFit/>
          </a:bodyPr>
          <a:lstStyle/>
          <a:p>
            <a:pPr algn="ctr">
              <a:spcBef>
                <a:spcPct val="50000"/>
              </a:spcBef>
            </a:pPr>
            <a:r>
              <a:rPr lang="es-AR" sz="4800">
                <a:solidFill>
                  <a:schemeClr val="accent2"/>
                </a:solidFill>
                <a:latin typeface="Corbel" pitchFamily="34" charset="0"/>
              </a:rPr>
              <a:t>Documentación</a:t>
            </a:r>
          </a:p>
          <a:p>
            <a:pPr algn="ctr">
              <a:spcBef>
                <a:spcPct val="50000"/>
              </a:spcBef>
            </a:pPr>
            <a:r>
              <a:rPr lang="es-AR" sz="4800">
                <a:solidFill>
                  <a:schemeClr val="accent2"/>
                </a:solidFill>
                <a:latin typeface="Corbel" pitchFamily="34" charset="0"/>
              </a:rPr>
              <a:t>Solicitada</a:t>
            </a:r>
            <a:endParaRPr lang="es-ES" sz="4800">
              <a:solidFill>
                <a:schemeClr val="accent2"/>
              </a:solidFill>
              <a:latin typeface="Corbel" pitchFamily="34" charset="0"/>
            </a:endParaRPr>
          </a:p>
        </p:txBody>
      </p:sp>
      <p:pic>
        <p:nvPicPr>
          <p:cNvPr id="12299" name="Picture 11" descr="tapa"/>
          <p:cNvPicPr>
            <a:picLocks noChangeAspect="1" noChangeArrowheads="1"/>
          </p:cNvPicPr>
          <p:nvPr/>
        </p:nvPicPr>
        <p:blipFill>
          <a:blip r:embed="rId2" cstate="print"/>
          <a:srcRect l="68108" t="81216" r="10625" b="5444"/>
          <a:stretch>
            <a:fillRect/>
          </a:stretch>
        </p:blipFill>
        <p:spPr bwMode="auto">
          <a:xfrm>
            <a:off x="3851275" y="5981700"/>
            <a:ext cx="1223963" cy="54292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7" name="Line 9"/>
          <p:cNvSpPr>
            <a:spLocks noChangeShapeType="1"/>
          </p:cNvSpPr>
          <p:nvPr/>
        </p:nvSpPr>
        <p:spPr bwMode="auto">
          <a:xfrm>
            <a:off x="827088" y="1123950"/>
            <a:ext cx="7129462" cy="0"/>
          </a:xfrm>
          <a:prstGeom prst="line">
            <a:avLst/>
          </a:prstGeom>
          <a:noFill/>
          <a:ln w="9525">
            <a:solidFill>
              <a:schemeClr val="tx1"/>
            </a:solidFill>
            <a:round/>
            <a:headEnd/>
            <a:tailEnd/>
          </a:ln>
          <a:effectLst/>
        </p:spPr>
        <p:txBody>
          <a:bodyPr/>
          <a:lstStyle/>
          <a:p>
            <a:endParaRPr lang="es-ES"/>
          </a:p>
        </p:txBody>
      </p:sp>
      <p:grpSp>
        <p:nvGrpSpPr>
          <p:cNvPr id="17420" name="Group 12"/>
          <p:cNvGrpSpPr>
            <a:grpSpLocks/>
          </p:cNvGrpSpPr>
          <p:nvPr/>
        </p:nvGrpSpPr>
        <p:grpSpPr bwMode="auto">
          <a:xfrm>
            <a:off x="0" y="6308725"/>
            <a:ext cx="7740650" cy="576263"/>
            <a:chOff x="0" y="3974"/>
            <a:chExt cx="5057" cy="363"/>
          </a:xfrm>
        </p:grpSpPr>
        <p:pic>
          <p:nvPicPr>
            <p:cNvPr id="17421" name="Picture 13" descr="Presentación LAPIZ tapa"/>
            <p:cNvPicPr>
              <a:picLocks noChangeAspect="1" noChangeArrowheads="1"/>
            </p:cNvPicPr>
            <p:nvPr/>
          </p:nvPicPr>
          <p:blipFill>
            <a:blip r:embed="rId3" cstate="print"/>
            <a:srcRect l="17464" t="40175" r="72539" b="39880"/>
            <a:stretch>
              <a:fillRect/>
            </a:stretch>
          </p:blipFill>
          <p:spPr bwMode="auto">
            <a:xfrm rot="5400000">
              <a:off x="2721" y="2001"/>
              <a:ext cx="363" cy="4309"/>
            </a:xfrm>
            <a:prstGeom prst="rect">
              <a:avLst/>
            </a:prstGeom>
            <a:noFill/>
          </p:spPr>
        </p:pic>
        <p:pic>
          <p:nvPicPr>
            <p:cNvPr id="17422" name="Picture 14" descr="Presentación LAPIZ tapa"/>
            <p:cNvPicPr>
              <a:picLocks noChangeAspect="1" noChangeArrowheads="1"/>
            </p:cNvPicPr>
            <p:nvPr/>
          </p:nvPicPr>
          <p:blipFill>
            <a:blip r:embed="rId3" cstate="print"/>
            <a:srcRect l="17464" t="52641" r="72539" b="19936"/>
            <a:stretch>
              <a:fillRect/>
            </a:stretch>
          </p:blipFill>
          <p:spPr bwMode="auto">
            <a:xfrm rot="5400000">
              <a:off x="211" y="3763"/>
              <a:ext cx="363" cy="785"/>
            </a:xfrm>
            <a:prstGeom prst="rect">
              <a:avLst/>
            </a:prstGeom>
            <a:noFill/>
          </p:spPr>
        </p:pic>
      </p:grpSp>
      <p:pic>
        <p:nvPicPr>
          <p:cNvPr id="17423" name="Picture 15" descr="tapa"/>
          <p:cNvPicPr>
            <a:picLocks noChangeAspect="1" noChangeArrowheads="1"/>
          </p:cNvPicPr>
          <p:nvPr/>
        </p:nvPicPr>
        <p:blipFill>
          <a:blip r:embed="rId4" cstate="print"/>
          <a:srcRect l="68108" t="81216" r="10625" b="5444"/>
          <a:stretch>
            <a:fillRect/>
          </a:stretch>
        </p:blipFill>
        <p:spPr bwMode="auto">
          <a:xfrm>
            <a:off x="7956550" y="6397625"/>
            <a:ext cx="936625" cy="415925"/>
          </a:xfrm>
          <a:prstGeom prst="rect">
            <a:avLst/>
          </a:prstGeom>
          <a:noFill/>
        </p:spPr>
      </p:pic>
      <p:sp>
        <p:nvSpPr>
          <p:cNvPr id="17424" name="Line 16"/>
          <p:cNvSpPr>
            <a:spLocks noChangeShapeType="1"/>
          </p:cNvSpPr>
          <p:nvPr/>
        </p:nvSpPr>
        <p:spPr bwMode="auto">
          <a:xfrm>
            <a:off x="827088" y="5949950"/>
            <a:ext cx="7129462" cy="0"/>
          </a:xfrm>
          <a:prstGeom prst="line">
            <a:avLst/>
          </a:prstGeom>
          <a:noFill/>
          <a:ln w="9525">
            <a:solidFill>
              <a:schemeClr val="tx1"/>
            </a:solidFill>
            <a:round/>
            <a:headEnd/>
            <a:tailEnd/>
          </a:ln>
          <a:effectLst/>
        </p:spPr>
        <p:txBody>
          <a:bodyPr/>
          <a:lstStyle/>
          <a:p>
            <a:endParaRPr lang="es-ES"/>
          </a:p>
        </p:txBody>
      </p:sp>
      <p:pic>
        <p:nvPicPr>
          <p:cNvPr id="17441" name="Picture 33" descr="inmobiliaria-elegir-img"/>
          <p:cNvPicPr>
            <a:picLocks noChangeAspect="1" noChangeArrowheads="1"/>
          </p:cNvPicPr>
          <p:nvPr/>
        </p:nvPicPr>
        <p:blipFill>
          <a:blip r:embed="rId5" cstate="print">
            <a:clrChange>
              <a:clrFrom>
                <a:srgbClr val="FFFFFF"/>
              </a:clrFrom>
              <a:clrTo>
                <a:srgbClr val="FFFFFF">
                  <a:alpha val="0"/>
                </a:srgbClr>
              </a:clrTo>
            </a:clrChange>
          </a:blip>
          <a:srcRect l="10938" t="13708" b="8833"/>
          <a:stretch>
            <a:fillRect/>
          </a:stretch>
        </p:blipFill>
        <p:spPr bwMode="auto">
          <a:xfrm>
            <a:off x="7380288" y="5343525"/>
            <a:ext cx="709612" cy="461963"/>
          </a:xfrm>
          <a:prstGeom prst="rect">
            <a:avLst/>
          </a:prstGeom>
          <a:noFill/>
        </p:spPr>
      </p:pic>
      <p:sp>
        <p:nvSpPr>
          <p:cNvPr id="17442" name="Text Box 34"/>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7443" name="Rectangle 35"/>
          <p:cNvSpPr>
            <a:spLocks noChangeArrowheads="1"/>
          </p:cNvSpPr>
          <p:nvPr/>
        </p:nvSpPr>
        <p:spPr bwMode="auto">
          <a:xfrm>
            <a:off x="1476375" y="1700213"/>
            <a:ext cx="6119813" cy="3387725"/>
          </a:xfrm>
          <a:prstGeom prst="rect">
            <a:avLst/>
          </a:prstGeom>
          <a:noFill/>
          <a:ln w="9525">
            <a:noFill/>
            <a:miter lim="800000"/>
            <a:headEnd/>
            <a:tailEnd/>
          </a:ln>
          <a:effectLst/>
        </p:spPr>
        <p:txBody>
          <a:bodyPr anchor="ctr">
            <a:spAutoFit/>
          </a:bodyPr>
          <a:lstStyle/>
          <a:p>
            <a:pPr indent="268288">
              <a:buFontTx/>
              <a:buChar char="-"/>
            </a:pPr>
            <a:r>
              <a:rPr lang="es-ES">
                <a:solidFill>
                  <a:srgbClr val="17375E"/>
                </a:solidFill>
              </a:rPr>
              <a:t>Copia de la últimos 3 recibos de sueldo del Tomador (y del cohabitante de corresponder)</a:t>
            </a:r>
          </a:p>
          <a:p>
            <a:pPr indent="268288">
              <a:buFontTx/>
              <a:buChar char="-"/>
            </a:pPr>
            <a:r>
              <a:rPr lang="es-ES">
                <a:solidFill>
                  <a:srgbClr val="17375E"/>
                </a:solidFill>
              </a:rPr>
              <a:t>Copia proforma del contrato de alquiler a celebrar</a:t>
            </a:r>
          </a:p>
          <a:p>
            <a:pPr indent="268288">
              <a:buFontTx/>
              <a:buChar char="-"/>
            </a:pPr>
            <a:r>
              <a:rPr lang="es-ES">
                <a:solidFill>
                  <a:srgbClr val="17375E"/>
                </a:solidFill>
              </a:rPr>
              <a:t>Formulario “Carta de Presentación”</a:t>
            </a:r>
            <a:endParaRPr lang="es-AR">
              <a:solidFill>
                <a:srgbClr val="17375E"/>
              </a:solidFill>
            </a:endParaRPr>
          </a:p>
          <a:p>
            <a:pPr indent="268288">
              <a:buFontTx/>
              <a:buChar char="-"/>
            </a:pPr>
            <a:r>
              <a:rPr lang="es-ES">
                <a:solidFill>
                  <a:srgbClr val="17375E"/>
                </a:solidFill>
              </a:rPr>
              <a:t>Formulario “Calificación del Tomador”</a:t>
            </a:r>
          </a:p>
          <a:p>
            <a:pPr indent="268288">
              <a:buFontTx/>
              <a:buChar char="-"/>
            </a:pPr>
            <a:r>
              <a:rPr lang="es-ES">
                <a:solidFill>
                  <a:srgbClr val="17375E"/>
                </a:solidFill>
              </a:rPr>
              <a:t>Formulario “Aval” firmado por el Cohabitante, en caso de corresponder</a:t>
            </a:r>
            <a:endParaRPr lang="es-AR">
              <a:solidFill>
                <a:srgbClr val="17375E"/>
              </a:solidFill>
            </a:endParaRPr>
          </a:p>
          <a:p>
            <a:pPr indent="268288">
              <a:buFontTx/>
              <a:buChar char="-"/>
            </a:pPr>
            <a:r>
              <a:rPr lang="es-ES">
                <a:solidFill>
                  <a:srgbClr val="17375E"/>
                </a:solidFill>
              </a:rPr>
              <a:t>Formulario “Adhesión al Débito/Crédito”</a:t>
            </a:r>
          </a:p>
          <a:p>
            <a:pPr indent="268288">
              <a:buFontTx/>
              <a:buChar char="-"/>
            </a:pPr>
            <a:r>
              <a:rPr lang="es-ES">
                <a:solidFill>
                  <a:srgbClr val="17375E"/>
                </a:solidFill>
              </a:rPr>
              <a:t>Copia de DNI del Tomador</a:t>
            </a:r>
          </a:p>
          <a:p>
            <a:pPr indent="268288">
              <a:buFontTx/>
              <a:buChar char="-"/>
            </a:pPr>
            <a:r>
              <a:rPr lang="es-ES">
                <a:solidFill>
                  <a:srgbClr val="17375E"/>
                </a:solidFill>
              </a:rPr>
              <a:t>Formulario “Solicitud Caución Alquileres Particulares”</a:t>
            </a:r>
          </a:p>
          <a:p>
            <a:pPr indent="268288">
              <a:buFontTx/>
              <a:buChar char="-"/>
            </a:pPr>
            <a:r>
              <a:rPr lang="es-ES">
                <a:solidFill>
                  <a:srgbClr val="17375E"/>
                </a:solidFill>
              </a:rPr>
              <a:t>Formulario “DDJJ sobre la condición de Persona políticamente expuesta”.</a:t>
            </a:r>
          </a:p>
        </p:txBody>
      </p:sp>
      <p:sp>
        <p:nvSpPr>
          <p:cNvPr id="17444" name="Text Box 36"/>
          <p:cNvSpPr txBox="1">
            <a:spLocks noChangeArrowheads="1"/>
          </p:cNvSpPr>
          <p:nvPr/>
        </p:nvSpPr>
        <p:spPr bwMode="auto">
          <a:xfrm>
            <a:off x="755650" y="6021388"/>
            <a:ext cx="2160588"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Documentación Solicitada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282" name="Picture 2" descr="tapa"/>
          <p:cNvPicPr>
            <a:picLocks noChangeAspect="1" noChangeArrowheads="1"/>
          </p:cNvPicPr>
          <p:nvPr/>
        </p:nvPicPr>
        <p:blipFill>
          <a:blip r:embed="rId2" cstate="print"/>
          <a:srcRect l="8264" t="26703" r="7483" b="22144"/>
          <a:stretch>
            <a:fillRect/>
          </a:stretch>
        </p:blipFill>
        <p:spPr bwMode="auto">
          <a:xfrm>
            <a:off x="755650" y="2133600"/>
            <a:ext cx="7704138" cy="3311525"/>
          </a:xfrm>
          <a:prstGeom prst="rect">
            <a:avLst/>
          </a:prstGeom>
          <a:noFill/>
        </p:spPr>
      </p:pic>
      <p:sp>
        <p:nvSpPr>
          <p:cNvPr id="97283" name="Text Box 3"/>
          <p:cNvSpPr txBox="1">
            <a:spLocks noChangeArrowheads="1"/>
          </p:cNvSpPr>
          <p:nvPr/>
        </p:nvSpPr>
        <p:spPr bwMode="auto">
          <a:xfrm>
            <a:off x="1619250" y="2636838"/>
            <a:ext cx="5184775" cy="823912"/>
          </a:xfrm>
          <a:prstGeom prst="rect">
            <a:avLst/>
          </a:prstGeom>
          <a:noFill/>
          <a:ln w="9525">
            <a:noFill/>
            <a:miter lim="800000"/>
            <a:headEnd/>
            <a:tailEnd/>
          </a:ln>
          <a:effectLst/>
        </p:spPr>
        <p:txBody>
          <a:bodyPr>
            <a:spAutoFit/>
          </a:bodyPr>
          <a:lstStyle/>
          <a:p>
            <a:pPr algn="ctr">
              <a:spcBef>
                <a:spcPct val="50000"/>
              </a:spcBef>
            </a:pPr>
            <a:r>
              <a:rPr lang="es-AR" sz="4800">
                <a:solidFill>
                  <a:schemeClr val="accent2"/>
                </a:solidFill>
                <a:latin typeface="Corbel" pitchFamily="34" charset="0"/>
              </a:rPr>
              <a:t>Cotización</a:t>
            </a:r>
            <a:endParaRPr lang="es-ES" sz="4800">
              <a:solidFill>
                <a:schemeClr val="accent2"/>
              </a:solidFill>
              <a:latin typeface="Corbe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Line 2"/>
          <p:cNvSpPr>
            <a:spLocks noChangeShapeType="1"/>
          </p:cNvSpPr>
          <p:nvPr/>
        </p:nvSpPr>
        <p:spPr bwMode="auto">
          <a:xfrm>
            <a:off x="898525" y="1123950"/>
            <a:ext cx="7129463" cy="0"/>
          </a:xfrm>
          <a:prstGeom prst="line">
            <a:avLst/>
          </a:prstGeom>
          <a:noFill/>
          <a:ln w="9525">
            <a:solidFill>
              <a:schemeClr val="tx1"/>
            </a:solidFill>
            <a:round/>
            <a:headEnd/>
            <a:tailEnd/>
          </a:ln>
          <a:effectLst/>
        </p:spPr>
        <p:txBody>
          <a:bodyPr/>
          <a:lstStyle/>
          <a:p>
            <a:endParaRPr lang="es-ES"/>
          </a:p>
        </p:txBody>
      </p:sp>
      <p:sp>
        <p:nvSpPr>
          <p:cNvPr id="98311" name="Line 7"/>
          <p:cNvSpPr>
            <a:spLocks noChangeShapeType="1"/>
          </p:cNvSpPr>
          <p:nvPr/>
        </p:nvSpPr>
        <p:spPr bwMode="auto">
          <a:xfrm>
            <a:off x="898525" y="5876925"/>
            <a:ext cx="7129463" cy="0"/>
          </a:xfrm>
          <a:prstGeom prst="line">
            <a:avLst/>
          </a:prstGeom>
          <a:noFill/>
          <a:ln w="9525">
            <a:solidFill>
              <a:schemeClr val="tx1"/>
            </a:solidFill>
            <a:round/>
            <a:headEnd/>
            <a:tailEnd/>
          </a:ln>
          <a:effectLst/>
        </p:spPr>
        <p:txBody>
          <a:bodyPr/>
          <a:lstStyle/>
          <a:p>
            <a:endParaRPr lang="es-ES"/>
          </a:p>
        </p:txBody>
      </p:sp>
      <p:pic>
        <p:nvPicPr>
          <p:cNvPr id="98312" name="Picture 8"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451725" y="5373688"/>
            <a:ext cx="709613" cy="461962"/>
          </a:xfrm>
          <a:prstGeom prst="rect">
            <a:avLst/>
          </a:prstGeom>
          <a:noFill/>
        </p:spPr>
      </p:pic>
      <p:sp>
        <p:nvSpPr>
          <p:cNvPr id="98313" name="Text Box 9"/>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pic>
        <p:nvPicPr>
          <p:cNvPr id="98315" name="Picture 11"/>
          <p:cNvPicPr>
            <a:picLocks noChangeAspect="1" noChangeArrowheads="1"/>
          </p:cNvPicPr>
          <p:nvPr/>
        </p:nvPicPr>
        <p:blipFill>
          <a:blip r:embed="rId4" cstate="print"/>
          <a:srcRect/>
          <a:stretch>
            <a:fillRect/>
          </a:stretch>
        </p:blipFill>
        <p:spPr bwMode="auto">
          <a:xfrm>
            <a:off x="827088" y="1801813"/>
            <a:ext cx="7475537" cy="3067050"/>
          </a:xfrm>
          <a:prstGeom prst="rect">
            <a:avLst/>
          </a:prstGeom>
          <a:noFill/>
          <a:ln w="9525">
            <a:noFill/>
            <a:miter lim="800000"/>
            <a:headEnd/>
            <a:tailEnd/>
          </a:ln>
          <a:effectLst/>
        </p:spPr>
      </p:pic>
      <p:sp>
        <p:nvSpPr>
          <p:cNvPr id="98316" name="Text Box 12"/>
          <p:cNvSpPr txBox="1">
            <a:spLocks noChangeArrowheads="1"/>
          </p:cNvSpPr>
          <p:nvPr/>
        </p:nvSpPr>
        <p:spPr bwMode="auto">
          <a:xfrm>
            <a:off x="755650" y="6021388"/>
            <a:ext cx="10080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Cotización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0" name="Picture 2" descr="tapa"/>
          <p:cNvPicPr>
            <a:picLocks noChangeAspect="1" noChangeArrowheads="1"/>
          </p:cNvPicPr>
          <p:nvPr/>
        </p:nvPicPr>
        <p:blipFill>
          <a:blip r:embed="rId2" cstate="print"/>
          <a:srcRect l="8264" t="26703" r="7483" b="22144"/>
          <a:stretch>
            <a:fillRect/>
          </a:stretch>
        </p:blipFill>
        <p:spPr bwMode="auto">
          <a:xfrm>
            <a:off x="755650" y="2133600"/>
            <a:ext cx="7704138" cy="3311525"/>
          </a:xfrm>
          <a:prstGeom prst="rect">
            <a:avLst/>
          </a:prstGeom>
          <a:noFill/>
        </p:spPr>
      </p:pic>
      <p:sp>
        <p:nvSpPr>
          <p:cNvPr id="104451" name="Text Box 3"/>
          <p:cNvSpPr txBox="1">
            <a:spLocks noChangeArrowheads="1"/>
          </p:cNvSpPr>
          <p:nvPr/>
        </p:nvSpPr>
        <p:spPr bwMode="auto">
          <a:xfrm>
            <a:off x="1619250" y="2636838"/>
            <a:ext cx="5184775" cy="1922462"/>
          </a:xfrm>
          <a:prstGeom prst="rect">
            <a:avLst/>
          </a:prstGeom>
          <a:noFill/>
          <a:ln w="9525">
            <a:noFill/>
            <a:miter lim="800000"/>
            <a:headEnd/>
            <a:tailEnd/>
          </a:ln>
          <a:effectLst/>
        </p:spPr>
        <p:txBody>
          <a:bodyPr>
            <a:spAutoFit/>
          </a:bodyPr>
          <a:lstStyle/>
          <a:p>
            <a:pPr algn="ctr">
              <a:spcBef>
                <a:spcPct val="50000"/>
              </a:spcBef>
            </a:pPr>
            <a:r>
              <a:rPr lang="es-AR" sz="4800">
                <a:solidFill>
                  <a:schemeClr val="accent2"/>
                </a:solidFill>
                <a:latin typeface="Corbel" pitchFamily="34" charset="0"/>
              </a:rPr>
              <a:t>Preguntas</a:t>
            </a:r>
          </a:p>
          <a:p>
            <a:pPr algn="ctr">
              <a:spcBef>
                <a:spcPct val="50000"/>
              </a:spcBef>
            </a:pPr>
            <a:r>
              <a:rPr lang="es-AR" sz="4800">
                <a:solidFill>
                  <a:schemeClr val="accent2"/>
                </a:solidFill>
                <a:latin typeface="Corbel" pitchFamily="34" charset="0"/>
              </a:rPr>
              <a:t>Frecuentes</a:t>
            </a:r>
            <a:endParaRPr lang="es-ES" sz="4800">
              <a:solidFill>
                <a:schemeClr val="accent2"/>
              </a:solidFill>
              <a:latin typeface="Corbe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Line 2"/>
          <p:cNvSpPr>
            <a:spLocks noChangeShapeType="1"/>
          </p:cNvSpPr>
          <p:nvPr/>
        </p:nvSpPr>
        <p:spPr bwMode="auto">
          <a:xfrm>
            <a:off x="898525" y="1123950"/>
            <a:ext cx="7129463" cy="0"/>
          </a:xfrm>
          <a:prstGeom prst="line">
            <a:avLst/>
          </a:prstGeom>
          <a:noFill/>
          <a:ln w="9525">
            <a:solidFill>
              <a:schemeClr val="tx1"/>
            </a:solidFill>
            <a:round/>
            <a:headEnd/>
            <a:tailEnd/>
          </a:ln>
          <a:effectLst/>
        </p:spPr>
        <p:txBody>
          <a:bodyPr/>
          <a:lstStyle/>
          <a:p>
            <a:endParaRPr lang="es-ES"/>
          </a:p>
        </p:txBody>
      </p:sp>
      <p:sp>
        <p:nvSpPr>
          <p:cNvPr id="105475" name="Line 3"/>
          <p:cNvSpPr>
            <a:spLocks noChangeShapeType="1"/>
          </p:cNvSpPr>
          <p:nvPr/>
        </p:nvSpPr>
        <p:spPr bwMode="auto">
          <a:xfrm>
            <a:off x="898525" y="5876925"/>
            <a:ext cx="7129463" cy="0"/>
          </a:xfrm>
          <a:prstGeom prst="line">
            <a:avLst/>
          </a:prstGeom>
          <a:noFill/>
          <a:ln w="9525">
            <a:solidFill>
              <a:schemeClr val="tx1"/>
            </a:solidFill>
            <a:round/>
            <a:headEnd/>
            <a:tailEnd/>
          </a:ln>
          <a:effectLst/>
        </p:spPr>
        <p:txBody>
          <a:bodyPr/>
          <a:lstStyle/>
          <a:p>
            <a:endParaRPr lang="es-ES"/>
          </a:p>
        </p:txBody>
      </p:sp>
      <p:pic>
        <p:nvPicPr>
          <p:cNvPr id="105476" name="Picture 4"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451725" y="5343525"/>
            <a:ext cx="709613" cy="461963"/>
          </a:xfrm>
          <a:prstGeom prst="rect">
            <a:avLst/>
          </a:prstGeom>
          <a:noFill/>
        </p:spPr>
      </p:pic>
      <p:sp>
        <p:nvSpPr>
          <p:cNvPr id="105477" name="Text Box 5"/>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05479" name="Text Box 7"/>
          <p:cNvSpPr txBox="1">
            <a:spLocks noChangeArrowheads="1"/>
          </p:cNvSpPr>
          <p:nvPr/>
        </p:nvSpPr>
        <p:spPr bwMode="auto">
          <a:xfrm>
            <a:off x="755650" y="6021388"/>
            <a:ext cx="18716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Preguntas Frecuentes</a:t>
            </a:r>
          </a:p>
        </p:txBody>
      </p:sp>
      <p:sp>
        <p:nvSpPr>
          <p:cNvPr id="105480" name="Rectangle 8"/>
          <p:cNvSpPr>
            <a:spLocks noChangeArrowheads="1"/>
          </p:cNvSpPr>
          <p:nvPr/>
        </p:nvSpPr>
        <p:spPr bwMode="auto">
          <a:xfrm>
            <a:off x="827088" y="1452563"/>
            <a:ext cx="3529012" cy="4346575"/>
          </a:xfrm>
          <a:prstGeom prst="rect">
            <a:avLst/>
          </a:prstGeom>
          <a:noFill/>
          <a:ln w="9525">
            <a:noFill/>
            <a:miter lim="800000"/>
            <a:headEnd/>
            <a:tailEnd/>
          </a:ln>
          <a:effectLst/>
        </p:spPr>
        <p:txBody>
          <a:bodyPr>
            <a:spAutoFit/>
          </a:bodyPr>
          <a:lstStyle/>
          <a:p>
            <a:r>
              <a:rPr lang="es-ES" sz="1400" b="1">
                <a:solidFill>
                  <a:srgbClr val="003366"/>
                </a:solidFill>
              </a:rPr>
              <a:t>¿Qué ventaja tiene para el propietario?</a:t>
            </a:r>
          </a:p>
          <a:p>
            <a:pPr marL="179388" lvl="1"/>
            <a:r>
              <a:rPr lang="es-ES" sz="1400">
                <a:solidFill>
                  <a:srgbClr val="003366"/>
                </a:solidFill>
              </a:rPr>
              <a:t>El seguro de caución es una garantía más líquida que una garantía inmobiliaria, es decir es más fácil de cobrar el dinero que no abona en tiempo y forma el inquilino. Por otro lado cubre aspectos contractuales que otro tipo de garantías no ampara, como ser:</a:t>
            </a:r>
          </a:p>
          <a:p>
            <a:pPr marL="358775" lvl="2">
              <a:buFontTx/>
              <a:buChar char="-"/>
            </a:pPr>
            <a:r>
              <a:rPr lang="es-ES" sz="1400">
                <a:solidFill>
                  <a:srgbClr val="003366"/>
                </a:solidFill>
              </a:rPr>
              <a:t>Depósito en garantía</a:t>
            </a:r>
          </a:p>
          <a:p>
            <a:pPr marL="358775" lvl="2">
              <a:buFontTx/>
              <a:buChar char="-"/>
            </a:pPr>
            <a:r>
              <a:rPr lang="es-ES" sz="1400">
                <a:solidFill>
                  <a:srgbClr val="003366"/>
                </a:solidFill>
              </a:rPr>
              <a:t>Expensas</a:t>
            </a:r>
          </a:p>
          <a:p>
            <a:pPr marL="358775" lvl="2">
              <a:buFontTx/>
              <a:buChar char="-"/>
            </a:pPr>
            <a:r>
              <a:rPr lang="es-ES" sz="1400">
                <a:solidFill>
                  <a:srgbClr val="003366"/>
                </a:solidFill>
              </a:rPr>
              <a:t>Impuestos</a:t>
            </a:r>
          </a:p>
          <a:p>
            <a:pPr marL="358775" lvl="2">
              <a:buFontTx/>
              <a:buChar char="-"/>
            </a:pPr>
            <a:r>
              <a:rPr lang="es-ES" sz="1400">
                <a:solidFill>
                  <a:srgbClr val="003366"/>
                </a:solidFill>
              </a:rPr>
              <a:t>Ocupación indebida del inmueble (una vez finalizado el contrato)</a:t>
            </a:r>
          </a:p>
          <a:p>
            <a:pPr marL="358775" lvl="2">
              <a:buFontTx/>
              <a:buChar char="-"/>
            </a:pPr>
            <a:r>
              <a:rPr lang="es-ES" sz="1400">
                <a:solidFill>
                  <a:srgbClr val="003366"/>
                </a:solidFill>
              </a:rPr>
              <a:t>Por último, Provincia Seguros se hace cargo del proceso judicial de desalojo para que no tengas que preocuparte por lo que implica llevar adelante un litigio de estas características.</a:t>
            </a:r>
          </a:p>
        </p:txBody>
      </p:sp>
      <p:sp>
        <p:nvSpPr>
          <p:cNvPr id="105481" name="Rectangle 9"/>
          <p:cNvSpPr>
            <a:spLocks noChangeArrowheads="1"/>
          </p:cNvSpPr>
          <p:nvPr/>
        </p:nvSpPr>
        <p:spPr bwMode="auto">
          <a:xfrm>
            <a:off x="4570413" y="1446213"/>
            <a:ext cx="3673475" cy="3495675"/>
          </a:xfrm>
          <a:prstGeom prst="rect">
            <a:avLst/>
          </a:prstGeom>
          <a:noFill/>
          <a:ln w="9525">
            <a:noFill/>
            <a:miter lim="800000"/>
            <a:headEnd/>
            <a:tailEnd/>
          </a:ln>
          <a:effectLst/>
        </p:spPr>
        <p:txBody>
          <a:bodyPr>
            <a:spAutoFit/>
          </a:bodyPr>
          <a:lstStyle/>
          <a:p>
            <a:r>
              <a:rPr lang="es-ES" sz="1400" b="1">
                <a:solidFill>
                  <a:srgbClr val="003366"/>
                </a:solidFill>
              </a:rPr>
              <a:t>¿Qué ventaja tiene para el inquilino?</a:t>
            </a:r>
          </a:p>
          <a:p>
            <a:pPr marL="179388" lvl="1"/>
            <a:r>
              <a:rPr lang="es-ES" sz="1400">
                <a:solidFill>
                  <a:srgbClr val="003366"/>
                </a:solidFill>
              </a:rPr>
              <a:t>El costo de la garantía es mucho menor que otras en el mercado. Facilita alquilar ya que los requisitos son mínimos y el inquilino no tiene que molestar a un familiar, amigo o conocido para que le salga de garante. Adicionalmente se amortiza el costo de entrada para alquilar al considerar el depósito en garantía dentro del seguro, de manera tal que pueda utilizar ese monto, que en un principio iba a estar inmovilizado por dos años, por ejemplo a la refacción o acondicionamiento de la unidad. Por último, el costo del seguro se abona en 24 cuotas mensuales sin interés.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Line 2"/>
          <p:cNvSpPr>
            <a:spLocks noChangeShapeType="1"/>
          </p:cNvSpPr>
          <p:nvPr/>
        </p:nvSpPr>
        <p:spPr bwMode="auto">
          <a:xfrm>
            <a:off x="898525" y="1123950"/>
            <a:ext cx="7129463" cy="0"/>
          </a:xfrm>
          <a:prstGeom prst="line">
            <a:avLst/>
          </a:prstGeom>
          <a:noFill/>
          <a:ln w="9525">
            <a:solidFill>
              <a:schemeClr val="tx1"/>
            </a:solidFill>
            <a:round/>
            <a:headEnd/>
            <a:tailEnd/>
          </a:ln>
          <a:effectLst/>
        </p:spPr>
        <p:txBody>
          <a:bodyPr/>
          <a:lstStyle/>
          <a:p>
            <a:endParaRPr lang="es-ES"/>
          </a:p>
        </p:txBody>
      </p:sp>
      <p:sp>
        <p:nvSpPr>
          <p:cNvPr id="108547" name="Line 3"/>
          <p:cNvSpPr>
            <a:spLocks noChangeShapeType="1"/>
          </p:cNvSpPr>
          <p:nvPr/>
        </p:nvSpPr>
        <p:spPr bwMode="auto">
          <a:xfrm>
            <a:off x="898525" y="5876925"/>
            <a:ext cx="7129463" cy="0"/>
          </a:xfrm>
          <a:prstGeom prst="line">
            <a:avLst/>
          </a:prstGeom>
          <a:noFill/>
          <a:ln w="9525">
            <a:solidFill>
              <a:schemeClr val="tx1"/>
            </a:solidFill>
            <a:round/>
            <a:headEnd/>
            <a:tailEnd/>
          </a:ln>
          <a:effectLst/>
        </p:spPr>
        <p:txBody>
          <a:bodyPr/>
          <a:lstStyle/>
          <a:p>
            <a:endParaRPr lang="es-ES"/>
          </a:p>
        </p:txBody>
      </p:sp>
      <p:pic>
        <p:nvPicPr>
          <p:cNvPr id="108548" name="Picture 4"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451725" y="5343525"/>
            <a:ext cx="709613" cy="461963"/>
          </a:xfrm>
          <a:prstGeom prst="rect">
            <a:avLst/>
          </a:prstGeom>
          <a:noFill/>
        </p:spPr>
      </p:pic>
      <p:sp>
        <p:nvSpPr>
          <p:cNvPr id="108549" name="Text Box 5"/>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08550" name="Text Box 6"/>
          <p:cNvSpPr txBox="1">
            <a:spLocks noChangeArrowheads="1"/>
          </p:cNvSpPr>
          <p:nvPr/>
        </p:nvSpPr>
        <p:spPr bwMode="auto">
          <a:xfrm>
            <a:off x="755650" y="6021388"/>
            <a:ext cx="18716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Preguntas Frecuentes</a:t>
            </a:r>
          </a:p>
        </p:txBody>
      </p:sp>
      <p:sp>
        <p:nvSpPr>
          <p:cNvPr id="108551" name="Rectangle 7"/>
          <p:cNvSpPr>
            <a:spLocks noChangeArrowheads="1"/>
          </p:cNvSpPr>
          <p:nvPr/>
        </p:nvSpPr>
        <p:spPr bwMode="auto">
          <a:xfrm>
            <a:off x="755650" y="1341438"/>
            <a:ext cx="3600450" cy="942975"/>
          </a:xfrm>
          <a:prstGeom prst="rect">
            <a:avLst/>
          </a:prstGeom>
          <a:noFill/>
          <a:ln w="9525">
            <a:noFill/>
            <a:miter lim="800000"/>
            <a:headEnd/>
            <a:tailEnd/>
          </a:ln>
          <a:effectLst/>
        </p:spPr>
        <p:txBody>
          <a:bodyPr>
            <a:spAutoFit/>
          </a:bodyPr>
          <a:lstStyle/>
          <a:p>
            <a:r>
              <a:rPr lang="es-ES" sz="1400" b="1">
                <a:solidFill>
                  <a:srgbClr val="003366"/>
                </a:solidFill>
              </a:rPr>
              <a:t>¿Qué trámite debe hacer el propietario?</a:t>
            </a:r>
          </a:p>
          <a:p>
            <a:pPr marL="179388" lvl="1"/>
            <a:r>
              <a:rPr lang="es-ES" sz="1400">
                <a:solidFill>
                  <a:srgbClr val="003366"/>
                </a:solidFill>
              </a:rPr>
              <a:t>La contratación la realiza el inquilino, no es necesario molestar al propietario para la contratación del seguro.</a:t>
            </a:r>
          </a:p>
        </p:txBody>
      </p:sp>
      <p:sp>
        <p:nvSpPr>
          <p:cNvPr id="108553" name="Rectangle 9"/>
          <p:cNvSpPr>
            <a:spLocks noChangeArrowheads="1"/>
          </p:cNvSpPr>
          <p:nvPr/>
        </p:nvSpPr>
        <p:spPr bwMode="auto">
          <a:xfrm>
            <a:off x="755650" y="4005263"/>
            <a:ext cx="3887788" cy="1368425"/>
          </a:xfrm>
          <a:prstGeom prst="rect">
            <a:avLst/>
          </a:prstGeom>
          <a:noFill/>
          <a:ln w="9525">
            <a:noFill/>
            <a:miter lim="800000"/>
            <a:headEnd/>
            <a:tailEnd/>
          </a:ln>
          <a:effectLst/>
        </p:spPr>
        <p:txBody>
          <a:bodyPr>
            <a:spAutoFit/>
          </a:bodyPr>
          <a:lstStyle/>
          <a:p>
            <a:r>
              <a:rPr lang="es-ES" sz="1400" b="1">
                <a:solidFill>
                  <a:srgbClr val="003366"/>
                </a:solidFill>
              </a:rPr>
              <a:t>¿Qué pasa si el inquilino deja de pagar su alquiler?</a:t>
            </a:r>
          </a:p>
          <a:p>
            <a:pPr marL="179388" lvl="1"/>
            <a:r>
              <a:rPr lang="es-ES" sz="1400">
                <a:solidFill>
                  <a:srgbClr val="003366"/>
                </a:solidFill>
              </a:rPr>
              <a:t>El locador hace el reclamo correspondiente a Provincia Seguros y de no mediar inconvenientes, cobrará de PS lo que no abonó el inquilino.</a:t>
            </a:r>
          </a:p>
        </p:txBody>
      </p:sp>
      <p:sp>
        <p:nvSpPr>
          <p:cNvPr id="108554" name="Rectangle 10"/>
          <p:cNvSpPr>
            <a:spLocks noChangeArrowheads="1"/>
          </p:cNvSpPr>
          <p:nvPr/>
        </p:nvSpPr>
        <p:spPr bwMode="auto">
          <a:xfrm>
            <a:off x="4572000" y="1341438"/>
            <a:ext cx="3671888" cy="1793875"/>
          </a:xfrm>
          <a:prstGeom prst="rect">
            <a:avLst/>
          </a:prstGeom>
          <a:noFill/>
          <a:ln w="9525">
            <a:noFill/>
            <a:miter lim="800000"/>
            <a:headEnd/>
            <a:tailEnd/>
          </a:ln>
          <a:effectLst/>
        </p:spPr>
        <p:txBody>
          <a:bodyPr>
            <a:spAutoFit/>
          </a:bodyPr>
          <a:lstStyle/>
          <a:p>
            <a:r>
              <a:rPr lang="es-ES" sz="1400" b="1">
                <a:solidFill>
                  <a:srgbClr val="003366"/>
                </a:solidFill>
              </a:rPr>
              <a:t>¿Cuánto dura la cobertura?</a:t>
            </a:r>
          </a:p>
          <a:p>
            <a:pPr marL="179388" lvl="1"/>
            <a:r>
              <a:rPr lang="es-ES" sz="1400">
                <a:solidFill>
                  <a:srgbClr val="003366"/>
                </a:solidFill>
              </a:rPr>
              <a:t>Desde que comienza la vigencia del contrato de alquiler hasta que el inquilino haya devuelto el inmueble cumplidos los plazos estipulados en el contrato. Si así no lo hiciese, PS te garantiza cobrar 6 meses más en concepto de ocupación indebida.</a:t>
            </a:r>
          </a:p>
        </p:txBody>
      </p:sp>
      <p:sp>
        <p:nvSpPr>
          <p:cNvPr id="108555" name="Rectangle 11"/>
          <p:cNvSpPr>
            <a:spLocks noChangeArrowheads="1"/>
          </p:cNvSpPr>
          <p:nvPr/>
        </p:nvSpPr>
        <p:spPr bwMode="auto">
          <a:xfrm>
            <a:off x="4572000" y="4079875"/>
            <a:ext cx="3600450" cy="1581150"/>
          </a:xfrm>
          <a:prstGeom prst="rect">
            <a:avLst/>
          </a:prstGeom>
          <a:noFill/>
          <a:ln w="9525">
            <a:noFill/>
            <a:miter lim="800000"/>
            <a:headEnd/>
            <a:tailEnd/>
          </a:ln>
          <a:effectLst/>
        </p:spPr>
        <p:txBody>
          <a:bodyPr>
            <a:spAutoFit/>
          </a:bodyPr>
          <a:lstStyle/>
          <a:p>
            <a:r>
              <a:rPr lang="es-ES" sz="1400" b="1">
                <a:solidFill>
                  <a:srgbClr val="003366"/>
                </a:solidFill>
              </a:rPr>
              <a:t>¿Cuál es el costo de la garantía?</a:t>
            </a:r>
          </a:p>
          <a:p>
            <a:pPr marL="179388" lvl="1"/>
            <a:r>
              <a:rPr lang="es-ES" sz="1400">
                <a:solidFill>
                  <a:srgbClr val="003366"/>
                </a:solidFill>
              </a:rPr>
              <a:t>Se cobra un porcentaje del monto total del contrato de alquiler y se brinda la facilidad de abonarlo en 24 pagos sin interés. Aproximadamente se calcula un 3,4 % de la suma asegurada por los 2 años.</a:t>
            </a:r>
          </a:p>
        </p:txBody>
      </p:sp>
      <p:sp>
        <p:nvSpPr>
          <p:cNvPr id="108556" name="Rectangle 12"/>
          <p:cNvSpPr>
            <a:spLocks noChangeArrowheads="1"/>
          </p:cNvSpPr>
          <p:nvPr/>
        </p:nvSpPr>
        <p:spPr bwMode="auto">
          <a:xfrm>
            <a:off x="755650" y="2492375"/>
            <a:ext cx="3960813" cy="1368425"/>
          </a:xfrm>
          <a:prstGeom prst="rect">
            <a:avLst/>
          </a:prstGeom>
          <a:noFill/>
          <a:ln w="9525">
            <a:noFill/>
            <a:miter lim="800000"/>
            <a:headEnd/>
            <a:tailEnd/>
          </a:ln>
          <a:effectLst/>
        </p:spPr>
        <p:txBody>
          <a:bodyPr>
            <a:spAutoFit/>
          </a:bodyPr>
          <a:lstStyle/>
          <a:p>
            <a:r>
              <a:rPr lang="es-ES" sz="1400" b="1">
                <a:solidFill>
                  <a:srgbClr val="003366"/>
                </a:solidFill>
              </a:rPr>
              <a:t>¿Quién se ocupa del proceso de desalojo?</a:t>
            </a:r>
          </a:p>
          <a:p>
            <a:pPr marL="179388" lvl="1"/>
            <a:r>
              <a:rPr lang="es-ES" sz="1400">
                <a:solidFill>
                  <a:srgbClr val="003366"/>
                </a:solidFill>
              </a:rPr>
              <a:t>La Compañía optará en direccionar el proceso de desalojo, pero siempre abonará los cánones mensuales u demás aspectos cubiertos en caso de que el inquilino no lo hiciera.</a:t>
            </a:r>
          </a:p>
        </p:txBody>
      </p:sp>
      <p:sp>
        <p:nvSpPr>
          <p:cNvPr id="108557" name="Rectangle 13"/>
          <p:cNvSpPr>
            <a:spLocks noChangeArrowheads="1"/>
          </p:cNvSpPr>
          <p:nvPr/>
        </p:nvSpPr>
        <p:spPr bwMode="auto">
          <a:xfrm>
            <a:off x="4572000" y="3133725"/>
            <a:ext cx="3671888" cy="942975"/>
          </a:xfrm>
          <a:prstGeom prst="rect">
            <a:avLst/>
          </a:prstGeom>
          <a:noFill/>
          <a:ln w="9525">
            <a:noFill/>
            <a:miter lim="800000"/>
            <a:headEnd/>
            <a:tailEnd/>
          </a:ln>
          <a:effectLst/>
        </p:spPr>
        <p:txBody>
          <a:bodyPr>
            <a:spAutoFit/>
          </a:bodyPr>
          <a:lstStyle/>
          <a:p>
            <a:r>
              <a:rPr lang="es-ES" sz="1400" b="1">
                <a:solidFill>
                  <a:srgbClr val="003366"/>
                </a:solidFill>
              </a:rPr>
              <a:t>¿Cuánto demora la gestión del seguro?</a:t>
            </a:r>
          </a:p>
          <a:p>
            <a:pPr marL="179388" lvl="1"/>
            <a:r>
              <a:rPr lang="es-ES" sz="1400">
                <a:solidFill>
                  <a:srgbClr val="003366"/>
                </a:solidFill>
              </a:rPr>
              <a:t>Desde que se presenta la documentación a Provincia, la garantía estará emitida dentro de las 48 hs.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Line 2"/>
          <p:cNvSpPr>
            <a:spLocks noChangeShapeType="1"/>
          </p:cNvSpPr>
          <p:nvPr/>
        </p:nvSpPr>
        <p:spPr bwMode="auto">
          <a:xfrm>
            <a:off x="898525" y="1123950"/>
            <a:ext cx="7129463" cy="0"/>
          </a:xfrm>
          <a:prstGeom prst="line">
            <a:avLst/>
          </a:prstGeom>
          <a:noFill/>
          <a:ln w="9525">
            <a:solidFill>
              <a:schemeClr val="tx1"/>
            </a:solidFill>
            <a:round/>
            <a:headEnd/>
            <a:tailEnd/>
          </a:ln>
          <a:effectLst/>
        </p:spPr>
        <p:txBody>
          <a:bodyPr/>
          <a:lstStyle/>
          <a:p>
            <a:endParaRPr lang="es-ES"/>
          </a:p>
        </p:txBody>
      </p:sp>
      <p:sp>
        <p:nvSpPr>
          <p:cNvPr id="110595" name="Line 3"/>
          <p:cNvSpPr>
            <a:spLocks noChangeShapeType="1"/>
          </p:cNvSpPr>
          <p:nvPr/>
        </p:nvSpPr>
        <p:spPr bwMode="auto">
          <a:xfrm>
            <a:off x="898525" y="5876925"/>
            <a:ext cx="7129463" cy="0"/>
          </a:xfrm>
          <a:prstGeom prst="line">
            <a:avLst/>
          </a:prstGeom>
          <a:noFill/>
          <a:ln w="9525">
            <a:solidFill>
              <a:schemeClr val="tx1"/>
            </a:solidFill>
            <a:round/>
            <a:headEnd/>
            <a:tailEnd/>
          </a:ln>
          <a:effectLst/>
        </p:spPr>
        <p:txBody>
          <a:bodyPr/>
          <a:lstStyle/>
          <a:p>
            <a:endParaRPr lang="es-ES"/>
          </a:p>
        </p:txBody>
      </p:sp>
      <p:pic>
        <p:nvPicPr>
          <p:cNvPr id="110596" name="Picture 4"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451725" y="5343525"/>
            <a:ext cx="709613" cy="461963"/>
          </a:xfrm>
          <a:prstGeom prst="rect">
            <a:avLst/>
          </a:prstGeom>
          <a:noFill/>
        </p:spPr>
      </p:pic>
      <p:sp>
        <p:nvSpPr>
          <p:cNvPr id="110597" name="Text Box 5"/>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10598" name="Text Box 6"/>
          <p:cNvSpPr txBox="1">
            <a:spLocks noChangeArrowheads="1"/>
          </p:cNvSpPr>
          <p:nvPr/>
        </p:nvSpPr>
        <p:spPr bwMode="auto">
          <a:xfrm>
            <a:off x="755650" y="6021388"/>
            <a:ext cx="18716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Preguntas Frecuentes</a:t>
            </a:r>
          </a:p>
        </p:txBody>
      </p:sp>
      <p:sp>
        <p:nvSpPr>
          <p:cNvPr id="110599" name="Rectangle 7"/>
          <p:cNvSpPr>
            <a:spLocks noChangeArrowheads="1"/>
          </p:cNvSpPr>
          <p:nvPr/>
        </p:nvSpPr>
        <p:spPr bwMode="auto">
          <a:xfrm>
            <a:off x="682625" y="1341438"/>
            <a:ext cx="3744913" cy="2432050"/>
          </a:xfrm>
          <a:prstGeom prst="rect">
            <a:avLst/>
          </a:prstGeom>
          <a:noFill/>
          <a:ln w="9525">
            <a:noFill/>
            <a:miter lim="800000"/>
            <a:headEnd/>
            <a:tailEnd/>
          </a:ln>
          <a:effectLst/>
        </p:spPr>
        <p:txBody>
          <a:bodyPr>
            <a:spAutoFit/>
          </a:bodyPr>
          <a:lstStyle/>
          <a:p>
            <a:r>
              <a:rPr lang="es-ES" sz="1400" b="1">
                <a:solidFill>
                  <a:srgbClr val="003366"/>
                </a:solidFill>
              </a:rPr>
              <a:t>¿Qué ocurre si se deja de pagar la Garantía?</a:t>
            </a:r>
          </a:p>
          <a:p>
            <a:pPr marL="179388" lvl="1"/>
            <a:r>
              <a:rPr lang="es-ES" sz="1400">
                <a:solidFill>
                  <a:srgbClr val="003366"/>
                </a:solidFill>
              </a:rPr>
              <a:t>No afecta de manera alguna a la cobertura, al ser una garantía, el pago de la prima y la obligación de mantener indemne al Asegurado son independientes. Posteriormente la compañía efectuará al tomador los reclamos judiciales y extrajudiciales correspondientes para regularizar la situación.</a:t>
            </a:r>
          </a:p>
        </p:txBody>
      </p:sp>
      <p:sp>
        <p:nvSpPr>
          <p:cNvPr id="110600" name="Rectangle 8"/>
          <p:cNvSpPr>
            <a:spLocks noChangeArrowheads="1"/>
          </p:cNvSpPr>
          <p:nvPr/>
        </p:nvSpPr>
        <p:spPr bwMode="auto">
          <a:xfrm>
            <a:off x="4645025" y="1341438"/>
            <a:ext cx="3887788" cy="3921125"/>
          </a:xfrm>
          <a:prstGeom prst="rect">
            <a:avLst/>
          </a:prstGeom>
          <a:noFill/>
          <a:ln w="9525">
            <a:noFill/>
            <a:miter lim="800000"/>
            <a:headEnd/>
            <a:tailEnd/>
          </a:ln>
          <a:effectLst/>
        </p:spPr>
        <p:txBody>
          <a:bodyPr>
            <a:spAutoFit/>
          </a:bodyPr>
          <a:lstStyle/>
          <a:p>
            <a:r>
              <a:rPr lang="es-ES" sz="1400" b="1">
                <a:solidFill>
                  <a:srgbClr val="003366"/>
                </a:solidFill>
              </a:rPr>
              <a:t>¿Cuáles son las coberturas amparadas?</a:t>
            </a:r>
          </a:p>
          <a:p>
            <a:pPr marL="179388" lvl="1"/>
            <a:r>
              <a:rPr lang="es-ES" sz="1400" u="sng">
                <a:solidFill>
                  <a:srgbClr val="003366"/>
                </a:solidFill>
              </a:rPr>
              <a:t>Coberturas Amparadas</a:t>
            </a:r>
          </a:p>
          <a:p>
            <a:pPr marL="358775" lvl="2">
              <a:buFontTx/>
              <a:buChar char="-"/>
            </a:pPr>
            <a:r>
              <a:rPr lang="es-ES" sz="1400">
                <a:solidFill>
                  <a:srgbClr val="003366"/>
                </a:solidFill>
              </a:rPr>
              <a:t>Pago de Alquileres</a:t>
            </a:r>
          </a:p>
          <a:p>
            <a:pPr marL="358775" lvl="2">
              <a:buFontTx/>
              <a:buChar char="-"/>
            </a:pPr>
            <a:r>
              <a:rPr lang="es-ES" sz="1400">
                <a:solidFill>
                  <a:srgbClr val="003366"/>
                </a:solidFill>
              </a:rPr>
              <a:t>Depósito en garantía</a:t>
            </a:r>
          </a:p>
          <a:p>
            <a:pPr marL="358775" lvl="2">
              <a:buFontTx/>
              <a:buChar char="-"/>
            </a:pPr>
            <a:r>
              <a:rPr lang="es-ES" sz="1400">
                <a:solidFill>
                  <a:srgbClr val="003366"/>
                </a:solidFill>
              </a:rPr>
              <a:t>Impuestos Provinciales y Municipales que recaigan sobre el inmueble durante la vigencia del contrato.</a:t>
            </a:r>
          </a:p>
          <a:p>
            <a:pPr marL="358775" lvl="2">
              <a:buFontTx/>
              <a:buChar char="-"/>
            </a:pPr>
            <a:r>
              <a:rPr lang="es-ES" sz="1400">
                <a:solidFill>
                  <a:srgbClr val="003366"/>
                </a:solidFill>
              </a:rPr>
              <a:t>Expensas Ordinarias</a:t>
            </a:r>
          </a:p>
          <a:p>
            <a:pPr marL="358775" lvl="2">
              <a:buFontTx/>
              <a:buChar char="-"/>
            </a:pPr>
            <a:r>
              <a:rPr lang="es-ES" sz="1400">
                <a:solidFill>
                  <a:srgbClr val="003366"/>
                </a:solidFill>
              </a:rPr>
              <a:t>Ocupación Indebida hasta 6 meses de finalizado el contrato.</a:t>
            </a:r>
          </a:p>
          <a:p>
            <a:pPr marL="179388" lvl="1"/>
            <a:r>
              <a:rPr lang="es-ES" sz="1400" u="sng">
                <a:solidFill>
                  <a:srgbClr val="003366"/>
                </a:solidFill>
              </a:rPr>
              <a:t>Coberturas No Amparadas</a:t>
            </a:r>
          </a:p>
          <a:p>
            <a:pPr marL="358775" lvl="2">
              <a:buFontTx/>
              <a:buChar char="-"/>
            </a:pPr>
            <a:r>
              <a:rPr lang="es-ES" sz="1400">
                <a:solidFill>
                  <a:srgbClr val="003366"/>
                </a:solidFill>
              </a:rPr>
              <a:t>Intereses Moratorios</a:t>
            </a:r>
          </a:p>
          <a:p>
            <a:pPr marL="358775" lvl="2">
              <a:buFontTx/>
              <a:buChar char="-"/>
            </a:pPr>
            <a:r>
              <a:rPr lang="es-ES" sz="1400">
                <a:solidFill>
                  <a:srgbClr val="003366"/>
                </a:solidFill>
              </a:rPr>
              <a:t>Intereses Punitorios</a:t>
            </a:r>
          </a:p>
          <a:p>
            <a:pPr marL="358775" lvl="2">
              <a:buFontTx/>
              <a:buChar char="-"/>
            </a:pPr>
            <a:r>
              <a:rPr lang="es-ES" sz="1400">
                <a:solidFill>
                  <a:srgbClr val="003366"/>
                </a:solidFill>
              </a:rPr>
              <a:t>Multas</a:t>
            </a:r>
          </a:p>
          <a:p>
            <a:pPr marL="358775" lvl="2">
              <a:buFontTx/>
              <a:buChar char="-"/>
            </a:pPr>
            <a:r>
              <a:rPr lang="es-ES" sz="1400">
                <a:solidFill>
                  <a:srgbClr val="003366"/>
                </a:solidFill>
              </a:rPr>
              <a:t>Impuestos Nacionales</a:t>
            </a:r>
          </a:p>
          <a:p>
            <a:pPr marL="358775" lvl="2">
              <a:buFontTx/>
              <a:buChar char="-"/>
            </a:pPr>
            <a:r>
              <a:rPr lang="es-ES" sz="1400">
                <a:solidFill>
                  <a:srgbClr val="003366"/>
                </a:solidFill>
              </a:rPr>
              <a:t>Expensas Extraordinarias</a:t>
            </a:r>
          </a:p>
          <a:p>
            <a:pPr marL="358775" lvl="2">
              <a:buFontTx/>
              <a:buChar char="-"/>
            </a:pPr>
            <a:r>
              <a:rPr lang="es-ES" sz="1400">
                <a:solidFill>
                  <a:srgbClr val="003366"/>
                </a:solidFill>
              </a:rPr>
              <a:t>Todo otro aspecto no contemplado en las coberturas amparadas</a:t>
            </a:r>
          </a:p>
        </p:txBody>
      </p:sp>
      <p:sp>
        <p:nvSpPr>
          <p:cNvPr id="110601" name="Rectangle 9"/>
          <p:cNvSpPr>
            <a:spLocks noChangeArrowheads="1"/>
          </p:cNvSpPr>
          <p:nvPr/>
        </p:nvSpPr>
        <p:spPr bwMode="auto">
          <a:xfrm>
            <a:off x="684213" y="3786188"/>
            <a:ext cx="3671887" cy="1368425"/>
          </a:xfrm>
          <a:prstGeom prst="rect">
            <a:avLst/>
          </a:prstGeom>
          <a:noFill/>
          <a:ln w="9525">
            <a:noFill/>
            <a:miter lim="800000"/>
            <a:headEnd/>
            <a:tailEnd/>
          </a:ln>
          <a:effectLst/>
        </p:spPr>
        <p:txBody>
          <a:bodyPr>
            <a:spAutoFit/>
          </a:bodyPr>
          <a:lstStyle/>
          <a:p>
            <a:r>
              <a:rPr lang="es-ES" sz="1400" b="1">
                <a:solidFill>
                  <a:srgbClr val="003366"/>
                </a:solidFill>
              </a:rPr>
              <a:t>¿Qué pasa si los alquileres fueron pagados por el inquilino, pero quedo alguna expensa impaga?</a:t>
            </a:r>
          </a:p>
          <a:p>
            <a:pPr marL="179388" lvl="1"/>
            <a:r>
              <a:rPr lang="es-ES" sz="1400">
                <a:solidFill>
                  <a:srgbClr val="003366"/>
                </a:solidFill>
              </a:rPr>
              <a:t>Si las expensas en mora son ordinarias, PS se hará cargo de regularizar dicha situación.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a:off x="898525" y="1123950"/>
            <a:ext cx="7129463" cy="0"/>
          </a:xfrm>
          <a:prstGeom prst="line">
            <a:avLst/>
          </a:prstGeom>
          <a:noFill/>
          <a:ln w="9525">
            <a:solidFill>
              <a:schemeClr val="tx1"/>
            </a:solidFill>
            <a:round/>
            <a:headEnd/>
            <a:tailEnd/>
          </a:ln>
          <a:effectLst/>
        </p:spPr>
        <p:txBody>
          <a:bodyPr/>
          <a:lstStyle/>
          <a:p>
            <a:endParaRPr lang="es-ES"/>
          </a:p>
        </p:txBody>
      </p:sp>
      <p:sp>
        <p:nvSpPr>
          <p:cNvPr id="112643" name="Line 3"/>
          <p:cNvSpPr>
            <a:spLocks noChangeShapeType="1"/>
          </p:cNvSpPr>
          <p:nvPr/>
        </p:nvSpPr>
        <p:spPr bwMode="auto">
          <a:xfrm>
            <a:off x="898525" y="5876925"/>
            <a:ext cx="7129463" cy="0"/>
          </a:xfrm>
          <a:prstGeom prst="line">
            <a:avLst/>
          </a:prstGeom>
          <a:noFill/>
          <a:ln w="9525">
            <a:solidFill>
              <a:schemeClr val="tx1"/>
            </a:solidFill>
            <a:round/>
            <a:headEnd/>
            <a:tailEnd/>
          </a:ln>
          <a:effectLst/>
        </p:spPr>
        <p:txBody>
          <a:bodyPr/>
          <a:lstStyle/>
          <a:p>
            <a:endParaRPr lang="es-ES"/>
          </a:p>
        </p:txBody>
      </p:sp>
      <p:pic>
        <p:nvPicPr>
          <p:cNvPr id="112644" name="Picture 4"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451725" y="5343525"/>
            <a:ext cx="709613" cy="461963"/>
          </a:xfrm>
          <a:prstGeom prst="rect">
            <a:avLst/>
          </a:prstGeom>
          <a:noFill/>
        </p:spPr>
      </p:pic>
      <p:sp>
        <p:nvSpPr>
          <p:cNvPr id="112645" name="Text Box 5"/>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12646" name="Text Box 6"/>
          <p:cNvSpPr txBox="1">
            <a:spLocks noChangeArrowheads="1"/>
          </p:cNvSpPr>
          <p:nvPr/>
        </p:nvSpPr>
        <p:spPr bwMode="auto">
          <a:xfrm>
            <a:off x="755650" y="6021388"/>
            <a:ext cx="18716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Preguntas Frecuentes</a:t>
            </a:r>
          </a:p>
        </p:txBody>
      </p:sp>
      <p:sp>
        <p:nvSpPr>
          <p:cNvPr id="112647" name="Rectangle 7"/>
          <p:cNvSpPr>
            <a:spLocks noChangeArrowheads="1"/>
          </p:cNvSpPr>
          <p:nvPr/>
        </p:nvSpPr>
        <p:spPr bwMode="auto">
          <a:xfrm>
            <a:off x="684213" y="1557338"/>
            <a:ext cx="3887787" cy="2644775"/>
          </a:xfrm>
          <a:prstGeom prst="rect">
            <a:avLst/>
          </a:prstGeom>
          <a:noFill/>
          <a:ln w="9525">
            <a:noFill/>
            <a:miter lim="800000"/>
            <a:headEnd/>
            <a:tailEnd/>
          </a:ln>
          <a:effectLst/>
        </p:spPr>
        <p:txBody>
          <a:bodyPr>
            <a:spAutoFit/>
          </a:bodyPr>
          <a:lstStyle/>
          <a:p>
            <a:r>
              <a:rPr lang="es-ES" sz="1400" b="1">
                <a:solidFill>
                  <a:srgbClr val="003366"/>
                </a:solidFill>
              </a:rPr>
              <a:t>¿Quienes pueden contratar el servicio, cuales son las restricciones?</a:t>
            </a:r>
            <a:endParaRPr lang="es-AR" sz="1400" b="1">
              <a:solidFill>
                <a:srgbClr val="003366"/>
              </a:solidFill>
            </a:endParaRPr>
          </a:p>
          <a:p>
            <a:pPr marL="179388" lvl="1">
              <a:buFontTx/>
              <a:buChar char="-"/>
            </a:pPr>
            <a:r>
              <a:rPr lang="es-AR" sz="1400">
                <a:solidFill>
                  <a:srgbClr val="003366"/>
                </a:solidFill>
              </a:rPr>
              <a:t>Cualquier persona residente en la Rep. Arg., que trabaje en relación de dependencia con una antigüedad mínima de 2 años y con ingresos mínimos de $2.000 brutos.</a:t>
            </a:r>
          </a:p>
          <a:p>
            <a:pPr marL="179388" lvl="1">
              <a:buFontTx/>
              <a:buChar char="-"/>
            </a:pPr>
            <a:r>
              <a:rPr lang="es-AR" sz="1400">
                <a:solidFill>
                  <a:srgbClr val="003366"/>
                </a:solidFill>
              </a:rPr>
              <a:t>El inmueble debe encontrarse dentro del territorio de la República Argentina, debe ser urbano con destino a vivienda única y el alquiler debe ser inferior a los $ 5.000.- mensuales.</a:t>
            </a:r>
            <a:endParaRPr lang="es-ES" sz="1400">
              <a:solidFill>
                <a:srgbClr val="003366"/>
              </a:solidFill>
            </a:endParaRPr>
          </a:p>
        </p:txBody>
      </p:sp>
      <p:sp>
        <p:nvSpPr>
          <p:cNvPr id="112648" name="Rectangle 8"/>
          <p:cNvSpPr>
            <a:spLocks noChangeArrowheads="1"/>
          </p:cNvSpPr>
          <p:nvPr/>
        </p:nvSpPr>
        <p:spPr bwMode="auto">
          <a:xfrm>
            <a:off x="684213" y="4360863"/>
            <a:ext cx="3887787" cy="1155700"/>
          </a:xfrm>
          <a:prstGeom prst="rect">
            <a:avLst/>
          </a:prstGeom>
          <a:noFill/>
          <a:ln w="9525">
            <a:noFill/>
            <a:miter lim="800000"/>
            <a:headEnd/>
            <a:tailEnd/>
          </a:ln>
          <a:effectLst/>
        </p:spPr>
        <p:txBody>
          <a:bodyPr>
            <a:spAutoFit/>
          </a:bodyPr>
          <a:lstStyle/>
          <a:p>
            <a:r>
              <a:rPr lang="es-ES" sz="1400" b="1">
                <a:solidFill>
                  <a:srgbClr val="003366"/>
                </a:solidFill>
              </a:rPr>
              <a:t>¿Qué pasa si de común acuerdo rescindimos el contrato?</a:t>
            </a:r>
          </a:p>
          <a:p>
            <a:pPr marL="179388" lvl="1"/>
            <a:r>
              <a:rPr lang="es-ES" sz="1400">
                <a:solidFill>
                  <a:srgbClr val="003366"/>
                </a:solidFill>
              </a:rPr>
              <a:t>No tiene efectos en la ejecución de la garantía, deben notificar a PS para dar de baja la cobertura.</a:t>
            </a:r>
          </a:p>
        </p:txBody>
      </p:sp>
      <p:sp>
        <p:nvSpPr>
          <p:cNvPr id="112649" name="Rectangle 9"/>
          <p:cNvSpPr>
            <a:spLocks noChangeArrowheads="1"/>
          </p:cNvSpPr>
          <p:nvPr/>
        </p:nvSpPr>
        <p:spPr bwMode="auto">
          <a:xfrm>
            <a:off x="5003800" y="2928934"/>
            <a:ext cx="3455988" cy="2646878"/>
          </a:xfrm>
          <a:prstGeom prst="rect">
            <a:avLst/>
          </a:prstGeom>
          <a:noFill/>
          <a:ln w="9525">
            <a:noFill/>
            <a:miter lim="800000"/>
            <a:headEnd/>
            <a:tailEnd/>
          </a:ln>
          <a:effectLst/>
        </p:spPr>
        <p:txBody>
          <a:bodyPr wrap="square">
            <a:spAutoFit/>
          </a:bodyPr>
          <a:lstStyle/>
          <a:p>
            <a:r>
              <a:rPr lang="es-ES" sz="4000" b="1" dirty="0">
                <a:solidFill>
                  <a:srgbClr val="003366"/>
                </a:solidFill>
              </a:rPr>
              <a:t>¿DUDAS?</a:t>
            </a:r>
          </a:p>
          <a:p>
            <a:pPr marL="179388" lvl="1">
              <a:buFontTx/>
              <a:buChar char="-"/>
            </a:pPr>
            <a:r>
              <a:rPr lang="es-ES" sz="1400" dirty="0" smtClean="0">
                <a:solidFill>
                  <a:srgbClr val="003366"/>
                </a:solidFill>
              </a:rPr>
              <a:t>Correo</a:t>
            </a:r>
            <a:r>
              <a:rPr lang="es-ES" sz="1400" dirty="0" smtClean="0">
                <a:solidFill>
                  <a:srgbClr val="003366"/>
                </a:solidFill>
              </a:rPr>
              <a:t>: sequeirabroker@mediterraneaseguros.com.ar</a:t>
            </a:r>
          </a:p>
          <a:p>
            <a:pPr marL="179388" lvl="1">
              <a:buFontTx/>
              <a:buChar char="-"/>
            </a:pPr>
            <a:r>
              <a:rPr lang="es-ES" sz="1400" dirty="0" smtClean="0">
                <a:solidFill>
                  <a:srgbClr val="003366"/>
                </a:solidFill>
              </a:rPr>
              <a:t>Llama o </a:t>
            </a:r>
            <a:r>
              <a:rPr lang="es-ES" sz="1400" dirty="0" err="1" smtClean="0">
                <a:solidFill>
                  <a:srgbClr val="003366"/>
                </a:solidFill>
              </a:rPr>
              <a:t>acercate</a:t>
            </a:r>
            <a:r>
              <a:rPr lang="es-ES" sz="1400" dirty="0" smtClean="0">
                <a:solidFill>
                  <a:srgbClr val="003366"/>
                </a:solidFill>
              </a:rPr>
              <a:t> </a:t>
            </a:r>
            <a:r>
              <a:rPr lang="es-ES" sz="1400" dirty="0">
                <a:solidFill>
                  <a:srgbClr val="003366"/>
                </a:solidFill>
              </a:rPr>
              <a:t>a </a:t>
            </a:r>
            <a:r>
              <a:rPr lang="es-ES" sz="1400" dirty="0" smtClean="0">
                <a:solidFill>
                  <a:srgbClr val="003366"/>
                </a:solidFill>
              </a:rPr>
              <a:t>nuestra </a:t>
            </a:r>
            <a:r>
              <a:rPr lang="es-ES" sz="1400" dirty="0" smtClean="0">
                <a:solidFill>
                  <a:srgbClr val="003366"/>
                </a:solidFill>
              </a:rPr>
              <a:t>sucursales</a:t>
            </a:r>
          </a:p>
          <a:p>
            <a:pPr marL="179388" lvl="1">
              <a:buFontTx/>
              <a:buChar char="-"/>
            </a:pPr>
            <a:r>
              <a:rPr lang="es-ES" sz="1400" dirty="0" err="1" smtClean="0">
                <a:solidFill>
                  <a:srgbClr val="003366"/>
                </a:solidFill>
              </a:rPr>
              <a:t>Av.Sagrada</a:t>
            </a:r>
            <a:r>
              <a:rPr lang="es-ES" sz="1400" dirty="0" smtClean="0">
                <a:solidFill>
                  <a:srgbClr val="003366"/>
                </a:solidFill>
              </a:rPr>
              <a:t> Familia Nº 1346</a:t>
            </a:r>
          </a:p>
          <a:p>
            <a:pPr marL="179388" lvl="1">
              <a:buFontTx/>
              <a:buChar char="-"/>
            </a:pPr>
            <a:r>
              <a:rPr lang="es-ES" sz="1400" dirty="0" smtClean="0">
                <a:solidFill>
                  <a:srgbClr val="003366"/>
                </a:solidFill>
              </a:rPr>
              <a:t>TE: 0351-4820220</a:t>
            </a:r>
            <a:endParaRPr lang="es-ES" sz="1400" dirty="0" smtClean="0">
              <a:solidFill>
                <a:srgbClr val="003366"/>
              </a:solidFill>
            </a:endParaRPr>
          </a:p>
          <a:p>
            <a:pPr marL="179388" lvl="1">
              <a:buFontTx/>
              <a:buChar char="-"/>
            </a:pPr>
            <a:r>
              <a:rPr lang="es-ES" sz="1400" dirty="0" err="1" smtClean="0">
                <a:solidFill>
                  <a:srgbClr val="003366"/>
                </a:solidFill>
              </a:rPr>
              <a:t>Dean</a:t>
            </a:r>
            <a:r>
              <a:rPr lang="es-ES" sz="1400" dirty="0" smtClean="0">
                <a:solidFill>
                  <a:srgbClr val="003366"/>
                </a:solidFill>
              </a:rPr>
              <a:t> </a:t>
            </a:r>
            <a:r>
              <a:rPr lang="es-ES" sz="1400" dirty="0" err="1" smtClean="0">
                <a:solidFill>
                  <a:srgbClr val="003366"/>
                </a:solidFill>
              </a:rPr>
              <a:t>Funes</a:t>
            </a:r>
            <a:r>
              <a:rPr lang="es-ES" sz="1400" dirty="0" smtClean="0">
                <a:solidFill>
                  <a:srgbClr val="003366"/>
                </a:solidFill>
              </a:rPr>
              <a:t> Nº 1234 (</a:t>
            </a:r>
            <a:r>
              <a:rPr lang="es-ES" sz="1400" dirty="0" err="1" smtClean="0">
                <a:solidFill>
                  <a:srgbClr val="003366"/>
                </a:solidFill>
              </a:rPr>
              <a:t>Cba</a:t>
            </a:r>
            <a:r>
              <a:rPr lang="es-ES" sz="1400" dirty="0" smtClean="0">
                <a:solidFill>
                  <a:srgbClr val="003366"/>
                </a:solidFill>
              </a:rPr>
              <a:t>.)</a:t>
            </a:r>
          </a:p>
          <a:p>
            <a:pPr marL="179388" lvl="1">
              <a:buFontTx/>
              <a:buChar char="-"/>
            </a:pPr>
            <a:r>
              <a:rPr lang="es-ES" sz="1400" dirty="0" smtClean="0">
                <a:solidFill>
                  <a:srgbClr val="003366"/>
                </a:solidFill>
              </a:rPr>
              <a:t>TE: 0351-4257908</a:t>
            </a:r>
            <a:endParaRPr lang="es-ES" sz="1400" dirty="0">
              <a:solidFill>
                <a:srgbClr val="003366"/>
              </a:solidFill>
            </a:endParaRPr>
          </a:p>
        </p:txBody>
      </p:sp>
      <p:sp>
        <p:nvSpPr>
          <p:cNvPr id="112651" name="Rectangle 11"/>
          <p:cNvSpPr>
            <a:spLocks noChangeArrowheads="1"/>
          </p:cNvSpPr>
          <p:nvPr/>
        </p:nvSpPr>
        <p:spPr bwMode="auto">
          <a:xfrm>
            <a:off x="4859338" y="1552575"/>
            <a:ext cx="3529012" cy="1155700"/>
          </a:xfrm>
          <a:prstGeom prst="rect">
            <a:avLst/>
          </a:prstGeom>
          <a:noFill/>
          <a:ln w="9525">
            <a:noFill/>
            <a:miter lim="800000"/>
            <a:headEnd/>
            <a:tailEnd/>
          </a:ln>
          <a:effectLst/>
        </p:spPr>
        <p:txBody>
          <a:bodyPr>
            <a:spAutoFit/>
          </a:bodyPr>
          <a:lstStyle/>
          <a:p>
            <a:r>
              <a:rPr lang="es-ES" sz="1400" b="1">
                <a:solidFill>
                  <a:srgbClr val="003366"/>
                </a:solidFill>
              </a:rPr>
              <a:t>¿Cuál es el medio de pago?</a:t>
            </a:r>
          </a:p>
          <a:p>
            <a:pPr marL="179388" lvl="1"/>
            <a:r>
              <a:rPr lang="es-ES" sz="1400">
                <a:solidFill>
                  <a:srgbClr val="003366"/>
                </a:solidFill>
              </a:rPr>
              <a:t>El seguro se factura en 24 cuotas mensuales con cualquier Tarjeta de Crédito o Débito Automático de una Cuenta Bancaria.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9" name="Text Box 3"/>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17375E"/>
                </a:solidFill>
              </a:rPr>
              <a:t> </a:t>
            </a:r>
          </a:p>
        </p:txBody>
      </p:sp>
      <p:sp>
        <p:nvSpPr>
          <p:cNvPr id="86020" name="Line 4"/>
          <p:cNvSpPr>
            <a:spLocks noChangeShapeType="1"/>
          </p:cNvSpPr>
          <p:nvPr/>
        </p:nvSpPr>
        <p:spPr bwMode="auto">
          <a:xfrm>
            <a:off x="1042988" y="1196975"/>
            <a:ext cx="7129462" cy="0"/>
          </a:xfrm>
          <a:prstGeom prst="line">
            <a:avLst/>
          </a:prstGeom>
          <a:noFill/>
          <a:ln w="9525">
            <a:solidFill>
              <a:schemeClr val="tx1"/>
            </a:solidFill>
            <a:round/>
            <a:headEnd/>
            <a:tailEnd/>
          </a:ln>
          <a:effectLst/>
        </p:spPr>
        <p:txBody>
          <a:bodyPr/>
          <a:lstStyle/>
          <a:p>
            <a:endParaRPr lang="es-ES"/>
          </a:p>
        </p:txBody>
      </p:sp>
      <p:grpSp>
        <p:nvGrpSpPr>
          <p:cNvPr id="86021" name="Group 5"/>
          <p:cNvGrpSpPr>
            <a:grpSpLocks/>
          </p:cNvGrpSpPr>
          <p:nvPr/>
        </p:nvGrpSpPr>
        <p:grpSpPr bwMode="auto">
          <a:xfrm>
            <a:off x="0" y="6308725"/>
            <a:ext cx="7740650" cy="576263"/>
            <a:chOff x="0" y="3974"/>
            <a:chExt cx="5057" cy="363"/>
          </a:xfrm>
        </p:grpSpPr>
        <p:pic>
          <p:nvPicPr>
            <p:cNvPr id="86022" name="Picture 6" descr="Presentación LAPIZ tapa"/>
            <p:cNvPicPr>
              <a:picLocks noChangeAspect="1" noChangeArrowheads="1"/>
            </p:cNvPicPr>
            <p:nvPr/>
          </p:nvPicPr>
          <p:blipFill>
            <a:blip r:embed="rId2" cstate="print"/>
            <a:srcRect l="17464" t="40175" r="72539" b="39880"/>
            <a:stretch>
              <a:fillRect/>
            </a:stretch>
          </p:blipFill>
          <p:spPr bwMode="auto">
            <a:xfrm rot="5400000">
              <a:off x="2721" y="2001"/>
              <a:ext cx="363" cy="4309"/>
            </a:xfrm>
            <a:prstGeom prst="rect">
              <a:avLst/>
            </a:prstGeom>
            <a:noFill/>
          </p:spPr>
        </p:pic>
        <p:pic>
          <p:nvPicPr>
            <p:cNvPr id="86023" name="Picture 7" descr="Presentación LAPIZ tapa"/>
            <p:cNvPicPr>
              <a:picLocks noChangeAspect="1" noChangeArrowheads="1"/>
            </p:cNvPicPr>
            <p:nvPr/>
          </p:nvPicPr>
          <p:blipFill>
            <a:blip r:embed="rId2" cstate="print"/>
            <a:srcRect l="17464" t="52641" r="72539" b="19936"/>
            <a:stretch>
              <a:fillRect/>
            </a:stretch>
          </p:blipFill>
          <p:spPr bwMode="auto">
            <a:xfrm rot="5400000">
              <a:off x="211" y="3763"/>
              <a:ext cx="363" cy="785"/>
            </a:xfrm>
            <a:prstGeom prst="rect">
              <a:avLst/>
            </a:prstGeom>
            <a:noFill/>
          </p:spPr>
        </p:pic>
      </p:grpSp>
      <p:pic>
        <p:nvPicPr>
          <p:cNvPr id="86024" name="Picture 8" descr="tapa"/>
          <p:cNvPicPr>
            <a:picLocks noChangeAspect="1" noChangeArrowheads="1"/>
          </p:cNvPicPr>
          <p:nvPr/>
        </p:nvPicPr>
        <p:blipFill>
          <a:blip r:embed="rId3" cstate="print"/>
          <a:srcRect l="68108" t="81216" r="10625" b="5444"/>
          <a:stretch>
            <a:fillRect/>
          </a:stretch>
        </p:blipFill>
        <p:spPr bwMode="auto">
          <a:xfrm>
            <a:off x="7956550" y="6397625"/>
            <a:ext cx="936625" cy="415925"/>
          </a:xfrm>
          <a:prstGeom prst="rect">
            <a:avLst/>
          </a:prstGeom>
          <a:noFill/>
        </p:spPr>
      </p:pic>
      <p:sp>
        <p:nvSpPr>
          <p:cNvPr id="86025" name="Line 9"/>
          <p:cNvSpPr>
            <a:spLocks noChangeShapeType="1"/>
          </p:cNvSpPr>
          <p:nvPr/>
        </p:nvSpPr>
        <p:spPr bwMode="auto">
          <a:xfrm>
            <a:off x="755650" y="6021388"/>
            <a:ext cx="7129463" cy="0"/>
          </a:xfrm>
          <a:prstGeom prst="line">
            <a:avLst/>
          </a:prstGeom>
          <a:noFill/>
          <a:ln w="9525">
            <a:solidFill>
              <a:schemeClr val="tx1"/>
            </a:solidFill>
            <a:round/>
            <a:headEnd/>
            <a:tailEnd/>
          </a:ln>
          <a:effectLst/>
        </p:spPr>
        <p:txBody>
          <a:bodyPr/>
          <a:lstStyle/>
          <a:p>
            <a:endParaRPr lang="es-ES"/>
          </a:p>
        </p:txBody>
      </p:sp>
      <p:pic>
        <p:nvPicPr>
          <p:cNvPr id="86028" name="Picture 12" descr="inmobiliaria-elegir-img"/>
          <p:cNvPicPr>
            <a:picLocks noChangeAspect="1" noChangeArrowheads="1"/>
          </p:cNvPicPr>
          <p:nvPr/>
        </p:nvPicPr>
        <p:blipFill>
          <a:blip r:embed="rId4" cstate="print">
            <a:clrChange>
              <a:clrFrom>
                <a:srgbClr val="FFFFFF"/>
              </a:clrFrom>
              <a:clrTo>
                <a:srgbClr val="FFFFFF">
                  <a:alpha val="0"/>
                </a:srgbClr>
              </a:clrTo>
            </a:clrChange>
          </a:blip>
          <a:srcRect l="10938" t="13708" b="8833"/>
          <a:stretch>
            <a:fillRect/>
          </a:stretch>
        </p:blipFill>
        <p:spPr bwMode="auto">
          <a:xfrm>
            <a:off x="7823200" y="5559425"/>
            <a:ext cx="709613" cy="461963"/>
          </a:xfrm>
          <a:prstGeom prst="rect">
            <a:avLst/>
          </a:prstGeom>
          <a:noFill/>
        </p:spPr>
      </p:pic>
      <p:sp>
        <p:nvSpPr>
          <p:cNvPr id="86030" name="Rectangle 14"/>
          <p:cNvSpPr>
            <a:spLocks noChangeArrowheads="1"/>
          </p:cNvSpPr>
          <p:nvPr/>
        </p:nvSpPr>
        <p:spPr bwMode="auto">
          <a:xfrm>
            <a:off x="755650" y="2447925"/>
            <a:ext cx="7632700" cy="1917700"/>
          </a:xfrm>
          <a:prstGeom prst="rect">
            <a:avLst/>
          </a:prstGeom>
          <a:noFill/>
          <a:ln w="9525">
            <a:noFill/>
            <a:miter lim="800000"/>
            <a:headEnd/>
            <a:tailEnd/>
          </a:ln>
          <a:effectLst/>
        </p:spPr>
        <p:txBody>
          <a:bodyPr>
            <a:spAutoFit/>
          </a:bodyPr>
          <a:lstStyle/>
          <a:p>
            <a:pPr algn="just" eaLnBrk="0" hangingPunct="0"/>
            <a:r>
              <a:rPr lang="es-AR" sz="2400">
                <a:solidFill>
                  <a:srgbClr val="17375E"/>
                </a:solidFill>
              </a:rPr>
              <a:t>El seguro de caución para alquiler de bienes inmuebles resulta la herramienta de garantía por excelencia en cuanto a su facilidad en la contratación, menor costo, flexibilidad y solvencia del avalista en este tipo de operaciones.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20" name="Picture 4" descr="tapa"/>
          <p:cNvPicPr>
            <a:picLocks noChangeAspect="1" noChangeArrowheads="1"/>
          </p:cNvPicPr>
          <p:nvPr/>
        </p:nvPicPr>
        <p:blipFill>
          <a:blip r:embed="rId2" cstate="print"/>
          <a:srcRect l="8264" t="26703" r="7483" b="22144"/>
          <a:stretch>
            <a:fillRect/>
          </a:stretch>
        </p:blipFill>
        <p:spPr bwMode="auto">
          <a:xfrm>
            <a:off x="755650" y="2133600"/>
            <a:ext cx="7704138" cy="3311525"/>
          </a:xfrm>
          <a:prstGeom prst="rect">
            <a:avLst/>
          </a:prstGeom>
          <a:noFill/>
        </p:spPr>
      </p:pic>
      <p:sp>
        <p:nvSpPr>
          <p:cNvPr id="9221" name="Text Box 5"/>
          <p:cNvSpPr txBox="1">
            <a:spLocks noChangeArrowheads="1"/>
          </p:cNvSpPr>
          <p:nvPr/>
        </p:nvSpPr>
        <p:spPr bwMode="auto">
          <a:xfrm>
            <a:off x="1763713" y="2852738"/>
            <a:ext cx="4608512" cy="1922462"/>
          </a:xfrm>
          <a:prstGeom prst="rect">
            <a:avLst/>
          </a:prstGeom>
          <a:noFill/>
          <a:ln w="9525">
            <a:noFill/>
            <a:miter lim="800000"/>
            <a:headEnd/>
            <a:tailEnd/>
          </a:ln>
          <a:effectLst/>
        </p:spPr>
        <p:txBody>
          <a:bodyPr>
            <a:spAutoFit/>
          </a:bodyPr>
          <a:lstStyle/>
          <a:p>
            <a:pPr algn="ctr">
              <a:spcBef>
                <a:spcPct val="50000"/>
              </a:spcBef>
            </a:pPr>
            <a:r>
              <a:rPr lang="es-AR" sz="4800">
                <a:solidFill>
                  <a:schemeClr val="accent2"/>
                </a:solidFill>
                <a:latin typeface="Corbel" pitchFamily="34" charset="0"/>
              </a:rPr>
              <a:t>Características</a:t>
            </a:r>
          </a:p>
          <a:p>
            <a:pPr algn="ctr">
              <a:spcBef>
                <a:spcPct val="50000"/>
              </a:spcBef>
            </a:pPr>
            <a:r>
              <a:rPr lang="es-AR" sz="4800">
                <a:solidFill>
                  <a:schemeClr val="accent2"/>
                </a:solidFill>
                <a:latin typeface="Corbel" pitchFamily="34" charset="0"/>
              </a:rPr>
              <a:t>de la Cobertura</a:t>
            </a:r>
            <a:endParaRPr lang="es-ES" sz="4800">
              <a:solidFill>
                <a:schemeClr val="accent2"/>
              </a:solidFill>
              <a:latin typeface="Corbel" pitchFamily="34" charset="0"/>
            </a:endParaRPr>
          </a:p>
        </p:txBody>
      </p:sp>
      <p:pic>
        <p:nvPicPr>
          <p:cNvPr id="9224" name="Picture 8" descr="tapa"/>
          <p:cNvPicPr>
            <a:picLocks noChangeAspect="1" noChangeArrowheads="1"/>
          </p:cNvPicPr>
          <p:nvPr/>
        </p:nvPicPr>
        <p:blipFill>
          <a:blip r:embed="rId2" cstate="print"/>
          <a:srcRect l="68108" t="81216" r="10625" b="5444"/>
          <a:stretch>
            <a:fillRect/>
          </a:stretch>
        </p:blipFill>
        <p:spPr bwMode="auto">
          <a:xfrm>
            <a:off x="3851275" y="5981700"/>
            <a:ext cx="1223963" cy="54292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ChangeArrowheads="1"/>
          </p:cNvSpPr>
          <p:nvPr/>
        </p:nvSpPr>
        <p:spPr bwMode="auto">
          <a:xfrm>
            <a:off x="755650" y="1701800"/>
            <a:ext cx="7848600" cy="2014538"/>
          </a:xfrm>
          <a:prstGeom prst="rect">
            <a:avLst/>
          </a:prstGeom>
          <a:noFill/>
          <a:ln w="9525">
            <a:noFill/>
            <a:miter lim="800000"/>
            <a:headEnd/>
            <a:tailEnd/>
          </a:ln>
          <a:effectLst/>
        </p:spPr>
        <p:txBody>
          <a:bodyPr>
            <a:spAutoFit/>
          </a:bodyPr>
          <a:lstStyle/>
          <a:p>
            <a:pPr marL="360363" indent="-360363"/>
            <a:r>
              <a:rPr lang="es-AR">
                <a:solidFill>
                  <a:srgbClr val="17375E"/>
                </a:solidFill>
              </a:rPr>
              <a:t>Este tipo de seguro de seguro de caución afianza cinco aspectos del</a:t>
            </a:r>
          </a:p>
          <a:p>
            <a:pPr marL="360363" indent="-360363"/>
            <a:r>
              <a:rPr lang="es-AR">
                <a:solidFill>
                  <a:srgbClr val="17375E"/>
                </a:solidFill>
              </a:rPr>
              <a:t>contrato de alquiler:</a:t>
            </a:r>
          </a:p>
          <a:p>
            <a:pPr marL="360363" indent="-360363">
              <a:buFontTx/>
              <a:buAutoNum type="alphaLcParenR"/>
            </a:pPr>
            <a:r>
              <a:rPr lang="es-AR">
                <a:solidFill>
                  <a:srgbClr val="17375E"/>
                </a:solidFill>
              </a:rPr>
              <a:t>Pago de Alquileres	 </a:t>
            </a:r>
            <a:r>
              <a:rPr lang="es-AR">
                <a:solidFill>
                  <a:srgbClr val="0066CC"/>
                </a:solidFill>
                <a:sym typeface="Wingdings" pitchFamily="2" charset="2"/>
              </a:rPr>
              <a:t>         </a:t>
            </a:r>
            <a:r>
              <a:rPr lang="es-AR">
                <a:solidFill>
                  <a:srgbClr val="0066CC"/>
                </a:solidFill>
              </a:rPr>
              <a:t>100% del monto contractual</a:t>
            </a:r>
          </a:p>
          <a:p>
            <a:pPr marL="360363" indent="-360363">
              <a:buFontTx/>
              <a:buAutoNum type="alphaLcParenR"/>
            </a:pPr>
            <a:r>
              <a:rPr lang="es-AR">
                <a:solidFill>
                  <a:srgbClr val="17375E"/>
                </a:solidFill>
              </a:rPr>
              <a:t>Depósito en Garantía	 </a:t>
            </a:r>
            <a:r>
              <a:rPr lang="es-AR">
                <a:solidFill>
                  <a:srgbClr val="0066CC"/>
                </a:solidFill>
                <a:sym typeface="Wingdings" pitchFamily="2" charset="2"/>
              </a:rPr>
              <a:t>	Hasta 2 meses de alquiler</a:t>
            </a:r>
            <a:endParaRPr lang="es-AR">
              <a:solidFill>
                <a:srgbClr val="0066CC"/>
              </a:solidFill>
            </a:endParaRPr>
          </a:p>
          <a:p>
            <a:pPr marL="360363" indent="-360363">
              <a:buFontTx/>
              <a:buAutoNum type="alphaLcParenR"/>
            </a:pPr>
            <a:r>
              <a:rPr lang="es-AR">
                <a:solidFill>
                  <a:srgbClr val="17375E"/>
                </a:solidFill>
              </a:rPr>
              <a:t>Expensas		 </a:t>
            </a:r>
            <a:r>
              <a:rPr lang="es-AR">
                <a:solidFill>
                  <a:srgbClr val="0066CC"/>
                </a:solidFill>
                <a:sym typeface="Wingdings" pitchFamily="2" charset="2"/>
              </a:rPr>
              <a:t>	Hasta el 20 % del alquiler</a:t>
            </a:r>
            <a:endParaRPr lang="es-AR">
              <a:solidFill>
                <a:srgbClr val="0066CC"/>
              </a:solidFill>
            </a:endParaRPr>
          </a:p>
          <a:p>
            <a:pPr marL="360363" indent="-360363">
              <a:buFontTx/>
              <a:buAutoNum type="alphaLcParenR"/>
            </a:pPr>
            <a:r>
              <a:rPr lang="es-AR">
                <a:solidFill>
                  <a:srgbClr val="17375E"/>
                </a:solidFill>
              </a:rPr>
              <a:t>Impuestos	 	 </a:t>
            </a:r>
            <a:r>
              <a:rPr lang="es-AR">
                <a:solidFill>
                  <a:srgbClr val="0066CC"/>
                </a:solidFill>
                <a:sym typeface="Wingdings" pitchFamily="2" charset="2"/>
              </a:rPr>
              <a:t>	Hasta el 10 % del alquiler</a:t>
            </a:r>
            <a:endParaRPr lang="es-AR">
              <a:solidFill>
                <a:srgbClr val="0066CC"/>
              </a:solidFill>
            </a:endParaRPr>
          </a:p>
          <a:p>
            <a:pPr marL="360363" indent="-360363">
              <a:buFontTx/>
              <a:buAutoNum type="alphaLcParenR"/>
            </a:pPr>
            <a:r>
              <a:rPr lang="es-AR">
                <a:solidFill>
                  <a:srgbClr val="17375E"/>
                </a:solidFill>
              </a:rPr>
              <a:t>Ocupación Indebida	 </a:t>
            </a:r>
            <a:r>
              <a:rPr lang="es-AR">
                <a:solidFill>
                  <a:srgbClr val="0066CC"/>
                </a:solidFill>
                <a:sym typeface="Wingdings" pitchFamily="2" charset="2"/>
              </a:rPr>
              <a:t></a:t>
            </a:r>
            <a:r>
              <a:rPr lang="es-AR">
                <a:solidFill>
                  <a:srgbClr val="0066CC"/>
                </a:solidFill>
              </a:rPr>
              <a:t> 	Hasta 6 meses de alquiler</a:t>
            </a:r>
          </a:p>
        </p:txBody>
      </p:sp>
      <p:sp>
        <p:nvSpPr>
          <p:cNvPr id="96261" name="Text Box 5"/>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96262" name="Line 6"/>
          <p:cNvSpPr>
            <a:spLocks noChangeShapeType="1"/>
          </p:cNvSpPr>
          <p:nvPr/>
        </p:nvSpPr>
        <p:spPr bwMode="auto">
          <a:xfrm>
            <a:off x="1042988" y="1196975"/>
            <a:ext cx="7129462" cy="0"/>
          </a:xfrm>
          <a:prstGeom prst="line">
            <a:avLst/>
          </a:prstGeom>
          <a:noFill/>
          <a:ln w="9525">
            <a:solidFill>
              <a:schemeClr val="tx1"/>
            </a:solidFill>
            <a:round/>
            <a:headEnd/>
            <a:tailEnd/>
          </a:ln>
          <a:effectLst/>
        </p:spPr>
        <p:txBody>
          <a:bodyPr/>
          <a:lstStyle/>
          <a:p>
            <a:endParaRPr lang="es-ES"/>
          </a:p>
        </p:txBody>
      </p:sp>
      <p:sp>
        <p:nvSpPr>
          <p:cNvPr id="96263" name="Rectangle 7"/>
          <p:cNvSpPr>
            <a:spLocks noGrp="1" noChangeArrowheads="1"/>
          </p:cNvSpPr>
          <p:nvPr>
            <p:ph type="title"/>
          </p:nvPr>
        </p:nvSpPr>
        <p:spPr>
          <a:xfrm>
            <a:off x="3708400" y="1336675"/>
            <a:ext cx="1800225" cy="363538"/>
          </a:xfrm>
          <a:noFill/>
          <a:ln/>
        </p:spPr>
        <p:txBody>
          <a:bodyPr/>
          <a:lstStyle/>
          <a:p>
            <a:r>
              <a:rPr lang="es-AR" sz="3200" b="1">
                <a:solidFill>
                  <a:srgbClr val="17375E"/>
                </a:solidFill>
                <a:effectLst>
                  <a:outerShdw blurRad="38100" dist="38100" dir="2700000" algn="tl">
                    <a:srgbClr val="C0C0C0"/>
                  </a:outerShdw>
                </a:effectLst>
              </a:rPr>
              <a:t>Alcance</a:t>
            </a:r>
            <a:endParaRPr lang="es-ES" sz="3200" b="1">
              <a:solidFill>
                <a:srgbClr val="17375E"/>
              </a:solidFill>
              <a:effectLst>
                <a:outerShdw blurRad="38100" dist="38100" dir="2700000" algn="tl">
                  <a:srgbClr val="C0C0C0"/>
                </a:outerShdw>
              </a:effectLst>
            </a:endParaRPr>
          </a:p>
        </p:txBody>
      </p:sp>
      <p:sp>
        <p:nvSpPr>
          <p:cNvPr id="96264" name="Line 8"/>
          <p:cNvSpPr>
            <a:spLocks noChangeShapeType="1"/>
          </p:cNvSpPr>
          <p:nvPr/>
        </p:nvSpPr>
        <p:spPr bwMode="auto">
          <a:xfrm>
            <a:off x="755650" y="5949950"/>
            <a:ext cx="7129463" cy="0"/>
          </a:xfrm>
          <a:prstGeom prst="line">
            <a:avLst/>
          </a:prstGeom>
          <a:noFill/>
          <a:ln w="9525">
            <a:solidFill>
              <a:schemeClr val="tx1"/>
            </a:solidFill>
            <a:round/>
            <a:headEnd/>
            <a:tailEnd/>
          </a:ln>
          <a:effectLst/>
        </p:spPr>
        <p:txBody>
          <a:bodyPr/>
          <a:lstStyle/>
          <a:p>
            <a:endParaRPr lang="es-ES"/>
          </a:p>
        </p:txBody>
      </p:sp>
      <p:pic>
        <p:nvPicPr>
          <p:cNvPr id="96265" name="Picture 9" descr="inmobiliaria-elegir-img"/>
          <p:cNvPicPr>
            <a:picLocks noChangeAspect="1" noChangeArrowheads="1"/>
          </p:cNvPicPr>
          <p:nvPr/>
        </p:nvPicPr>
        <p:blipFill>
          <a:blip r:embed="rId2" cstate="print">
            <a:clrChange>
              <a:clrFrom>
                <a:srgbClr val="FFFFFF"/>
              </a:clrFrom>
              <a:clrTo>
                <a:srgbClr val="FFFFFF">
                  <a:alpha val="0"/>
                </a:srgbClr>
              </a:clrTo>
            </a:clrChange>
          </a:blip>
          <a:srcRect l="10938" t="13708" b="8833"/>
          <a:stretch>
            <a:fillRect/>
          </a:stretch>
        </p:blipFill>
        <p:spPr bwMode="auto">
          <a:xfrm>
            <a:off x="7812088" y="5445125"/>
            <a:ext cx="709612" cy="461963"/>
          </a:xfrm>
          <a:prstGeom prst="rect">
            <a:avLst/>
          </a:prstGeom>
          <a:noFill/>
        </p:spPr>
      </p:pic>
      <p:sp>
        <p:nvSpPr>
          <p:cNvPr id="96266" name="Rectangle 10"/>
          <p:cNvSpPr>
            <a:spLocks noChangeArrowheads="1"/>
          </p:cNvSpPr>
          <p:nvPr/>
        </p:nvSpPr>
        <p:spPr bwMode="auto">
          <a:xfrm>
            <a:off x="3708400" y="3786188"/>
            <a:ext cx="1800225" cy="363537"/>
          </a:xfrm>
          <a:prstGeom prst="rect">
            <a:avLst/>
          </a:prstGeom>
          <a:noFill/>
          <a:ln w="9525">
            <a:noFill/>
            <a:miter lim="800000"/>
            <a:headEnd/>
            <a:tailEnd/>
          </a:ln>
          <a:effectLst/>
        </p:spPr>
        <p:txBody>
          <a:bodyPr anchor="ctr"/>
          <a:lstStyle/>
          <a:p>
            <a:pPr algn="ctr"/>
            <a:r>
              <a:rPr lang="es-AR" b="1">
                <a:solidFill>
                  <a:srgbClr val="17375E"/>
                </a:solidFill>
                <a:effectLst>
                  <a:outerShdw blurRad="38100" dist="38100" dir="2700000" algn="tl">
                    <a:srgbClr val="C0C0C0"/>
                  </a:outerShdw>
                </a:effectLst>
              </a:rPr>
              <a:t>Exclusiones</a:t>
            </a:r>
            <a:endParaRPr lang="es-ES" b="1">
              <a:solidFill>
                <a:srgbClr val="17375E"/>
              </a:solidFill>
              <a:effectLst>
                <a:outerShdw blurRad="38100" dist="38100" dir="2700000" algn="tl">
                  <a:srgbClr val="C0C0C0"/>
                </a:outerShdw>
              </a:effectLst>
            </a:endParaRPr>
          </a:p>
        </p:txBody>
      </p:sp>
      <p:sp>
        <p:nvSpPr>
          <p:cNvPr id="96267" name="Rectangle 11"/>
          <p:cNvSpPr>
            <a:spLocks noChangeArrowheads="1"/>
          </p:cNvSpPr>
          <p:nvPr/>
        </p:nvSpPr>
        <p:spPr bwMode="auto">
          <a:xfrm>
            <a:off x="755650" y="4083050"/>
            <a:ext cx="7848600" cy="1793875"/>
          </a:xfrm>
          <a:prstGeom prst="rect">
            <a:avLst/>
          </a:prstGeom>
          <a:noFill/>
          <a:ln w="9525">
            <a:noFill/>
            <a:miter lim="800000"/>
            <a:headEnd/>
            <a:tailEnd/>
          </a:ln>
          <a:effectLst/>
        </p:spPr>
        <p:txBody>
          <a:bodyPr>
            <a:spAutoFit/>
          </a:bodyPr>
          <a:lstStyle/>
          <a:p>
            <a:pPr marL="342900" indent="-342900"/>
            <a:r>
              <a:rPr lang="es-AR" sz="1400">
                <a:solidFill>
                  <a:srgbClr val="17375E"/>
                </a:solidFill>
              </a:rPr>
              <a:t>Esta nuevo producto no comprende:</a:t>
            </a:r>
          </a:p>
          <a:p>
            <a:pPr marL="342900" indent="-342900">
              <a:buFontTx/>
              <a:buChar char="-"/>
            </a:pPr>
            <a:r>
              <a:rPr lang="es-ES" sz="1400">
                <a:solidFill>
                  <a:srgbClr val="17375E"/>
                </a:solidFill>
              </a:rPr>
              <a:t>Deudas por expensas anteriores al inicio de vigencia del alquiler garantizado</a:t>
            </a:r>
          </a:p>
          <a:p>
            <a:pPr marL="342900" indent="-342900">
              <a:buFontTx/>
              <a:buChar char="-"/>
            </a:pPr>
            <a:r>
              <a:rPr lang="es-ES" sz="1400">
                <a:solidFill>
                  <a:srgbClr val="17375E"/>
                </a:solidFill>
              </a:rPr>
              <a:t>Expensas extraordinarias</a:t>
            </a:r>
          </a:p>
          <a:p>
            <a:pPr marL="342900" indent="-342900">
              <a:buFontTx/>
              <a:buChar char="-"/>
            </a:pPr>
            <a:r>
              <a:rPr lang="es-ES" sz="1400">
                <a:solidFill>
                  <a:srgbClr val="17375E"/>
                </a:solidFill>
              </a:rPr>
              <a:t>Servicios</a:t>
            </a:r>
          </a:p>
          <a:p>
            <a:pPr marL="342900" indent="-342900">
              <a:buFontTx/>
              <a:buChar char="-"/>
            </a:pPr>
            <a:r>
              <a:rPr lang="es-ES" sz="1400">
                <a:solidFill>
                  <a:srgbClr val="17375E"/>
                </a:solidFill>
              </a:rPr>
              <a:t>Contribuciones</a:t>
            </a:r>
          </a:p>
          <a:p>
            <a:pPr marL="342900" indent="-342900">
              <a:buFontTx/>
              <a:buChar char="-"/>
            </a:pPr>
            <a:r>
              <a:rPr lang="es-ES" sz="1400">
                <a:solidFill>
                  <a:srgbClr val="17375E"/>
                </a:solidFill>
              </a:rPr>
              <a:t>Multas</a:t>
            </a:r>
          </a:p>
          <a:p>
            <a:pPr marL="342900" indent="-342900">
              <a:buFontTx/>
              <a:buChar char="-"/>
            </a:pPr>
            <a:r>
              <a:rPr lang="es-ES" sz="1400">
                <a:solidFill>
                  <a:srgbClr val="17375E"/>
                </a:solidFill>
              </a:rPr>
              <a:t>Cualquier otra suma que no corresponda a los aspectos amparados para el producto</a:t>
            </a:r>
          </a:p>
          <a:p>
            <a:pPr marL="342900" indent="-342900">
              <a:buFontTx/>
              <a:buChar char="-"/>
            </a:pPr>
            <a:endParaRPr lang="es-AR" sz="1400">
              <a:solidFill>
                <a:srgbClr val="17375E"/>
              </a:solidFill>
            </a:endParaRPr>
          </a:p>
        </p:txBody>
      </p:sp>
      <p:sp>
        <p:nvSpPr>
          <p:cNvPr id="96268" name="Text Box 12"/>
          <p:cNvSpPr txBox="1">
            <a:spLocks noChangeArrowheads="1"/>
          </p:cNvSpPr>
          <p:nvPr/>
        </p:nvSpPr>
        <p:spPr bwMode="auto">
          <a:xfrm>
            <a:off x="755650" y="6021388"/>
            <a:ext cx="2592388"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Características de la Cobertura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2163" name="Group 3"/>
          <p:cNvGrpSpPr>
            <a:grpSpLocks/>
          </p:cNvGrpSpPr>
          <p:nvPr/>
        </p:nvGrpSpPr>
        <p:grpSpPr bwMode="auto">
          <a:xfrm>
            <a:off x="0" y="6308725"/>
            <a:ext cx="7740650" cy="576263"/>
            <a:chOff x="0" y="3974"/>
            <a:chExt cx="5057" cy="363"/>
          </a:xfrm>
        </p:grpSpPr>
        <p:pic>
          <p:nvPicPr>
            <p:cNvPr id="92164" name="Picture 4" descr="Presentación LAPIZ tapa"/>
            <p:cNvPicPr>
              <a:picLocks noChangeAspect="1" noChangeArrowheads="1"/>
            </p:cNvPicPr>
            <p:nvPr/>
          </p:nvPicPr>
          <p:blipFill>
            <a:blip r:embed="rId2" cstate="print"/>
            <a:srcRect l="17464" t="40175" r="72539" b="39880"/>
            <a:stretch>
              <a:fillRect/>
            </a:stretch>
          </p:blipFill>
          <p:spPr bwMode="auto">
            <a:xfrm rot="5400000">
              <a:off x="2721" y="2001"/>
              <a:ext cx="363" cy="4309"/>
            </a:xfrm>
            <a:prstGeom prst="rect">
              <a:avLst/>
            </a:prstGeom>
            <a:noFill/>
          </p:spPr>
        </p:pic>
        <p:pic>
          <p:nvPicPr>
            <p:cNvPr id="92165" name="Picture 5" descr="Presentación LAPIZ tapa"/>
            <p:cNvPicPr>
              <a:picLocks noChangeAspect="1" noChangeArrowheads="1"/>
            </p:cNvPicPr>
            <p:nvPr/>
          </p:nvPicPr>
          <p:blipFill>
            <a:blip r:embed="rId2" cstate="print"/>
            <a:srcRect l="17464" t="52641" r="72539" b="19936"/>
            <a:stretch>
              <a:fillRect/>
            </a:stretch>
          </p:blipFill>
          <p:spPr bwMode="auto">
            <a:xfrm rot="5400000">
              <a:off x="211" y="3763"/>
              <a:ext cx="363" cy="785"/>
            </a:xfrm>
            <a:prstGeom prst="rect">
              <a:avLst/>
            </a:prstGeom>
            <a:noFill/>
          </p:spPr>
        </p:pic>
      </p:grpSp>
      <p:pic>
        <p:nvPicPr>
          <p:cNvPr id="92166" name="Picture 6" descr="tapa"/>
          <p:cNvPicPr>
            <a:picLocks noChangeAspect="1" noChangeArrowheads="1"/>
          </p:cNvPicPr>
          <p:nvPr/>
        </p:nvPicPr>
        <p:blipFill>
          <a:blip r:embed="rId3" cstate="print"/>
          <a:srcRect l="68108" t="81216" r="10625" b="5444"/>
          <a:stretch>
            <a:fillRect/>
          </a:stretch>
        </p:blipFill>
        <p:spPr bwMode="auto">
          <a:xfrm>
            <a:off x="7956550" y="6397625"/>
            <a:ext cx="936625" cy="415925"/>
          </a:xfrm>
          <a:prstGeom prst="rect">
            <a:avLst/>
          </a:prstGeom>
          <a:noFill/>
        </p:spPr>
      </p:pic>
      <p:sp>
        <p:nvSpPr>
          <p:cNvPr id="92168" name="Line 8"/>
          <p:cNvSpPr>
            <a:spLocks noChangeShapeType="1"/>
          </p:cNvSpPr>
          <p:nvPr/>
        </p:nvSpPr>
        <p:spPr bwMode="auto">
          <a:xfrm>
            <a:off x="1331913" y="476250"/>
            <a:ext cx="6048375" cy="0"/>
          </a:xfrm>
          <a:prstGeom prst="line">
            <a:avLst/>
          </a:prstGeom>
          <a:noFill/>
          <a:ln w="9525">
            <a:solidFill>
              <a:srgbClr val="5F5F5F"/>
            </a:solidFill>
            <a:prstDash val="sysDot"/>
            <a:round/>
            <a:headEnd/>
            <a:tailEnd/>
          </a:ln>
          <a:effectLst/>
        </p:spPr>
        <p:txBody>
          <a:bodyPr/>
          <a:lstStyle/>
          <a:p>
            <a:endParaRPr lang="es-ES"/>
          </a:p>
        </p:txBody>
      </p:sp>
      <p:sp>
        <p:nvSpPr>
          <p:cNvPr id="92169" name="Line 9"/>
          <p:cNvSpPr>
            <a:spLocks noChangeShapeType="1"/>
          </p:cNvSpPr>
          <p:nvPr/>
        </p:nvSpPr>
        <p:spPr bwMode="auto">
          <a:xfrm>
            <a:off x="1547813" y="5949950"/>
            <a:ext cx="5616575" cy="0"/>
          </a:xfrm>
          <a:prstGeom prst="line">
            <a:avLst/>
          </a:prstGeom>
          <a:noFill/>
          <a:ln w="9525">
            <a:solidFill>
              <a:srgbClr val="5F5F5F"/>
            </a:solidFill>
            <a:prstDash val="sysDot"/>
            <a:round/>
            <a:headEnd/>
            <a:tailEnd/>
          </a:ln>
          <a:effectLst/>
        </p:spPr>
        <p:txBody>
          <a:bodyPr/>
          <a:lstStyle/>
          <a:p>
            <a:endParaRPr lang="es-ES"/>
          </a:p>
        </p:txBody>
      </p:sp>
      <p:sp>
        <p:nvSpPr>
          <p:cNvPr id="92175" name="Rectangle 15"/>
          <p:cNvSpPr>
            <a:spLocks noChangeArrowheads="1"/>
          </p:cNvSpPr>
          <p:nvPr/>
        </p:nvSpPr>
        <p:spPr bwMode="auto">
          <a:xfrm>
            <a:off x="468313" y="4262438"/>
            <a:ext cx="1847850" cy="831850"/>
          </a:xfrm>
          <a:prstGeom prst="rect">
            <a:avLst/>
          </a:prstGeom>
          <a:noFill/>
          <a:ln w="12700">
            <a:solidFill>
              <a:srgbClr val="000099"/>
            </a:solidFill>
            <a:miter lim="800000"/>
            <a:headEnd/>
            <a:tailEnd/>
          </a:ln>
          <a:effectLst/>
        </p:spPr>
        <p:txBody>
          <a:bodyPr wrap="none" lIns="90488" tIns="44450" rIns="90488" bIns="44450">
            <a:spAutoFit/>
          </a:bodyPr>
          <a:lstStyle/>
          <a:p>
            <a:pPr algn="ctr" eaLnBrk="0" hangingPunct="0"/>
            <a:r>
              <a:rPr lang="es-ES_tradnl" sz="2400">
                <a:effectLst>
                  <a:outerShdw blurRad="38100" dist="38100" dir="2700000" algn="tl">
                    <a:srgbClr val="C0C0C0"/>
                  </a:outerShdw>
                </a:effectLst>
                <a:latin typeface="Trebuchet MS" pitchFamily="34" charset="0"/>
              </a:rPr>
              <a:t>Asegurado /</a:t>
            </a:r>
          </a:p>
          <a:p>
            <a:pPr algn="ctr" eaLnBrk="0" hangingPunct="0"/>
            <a:r>
              <a:rPr lang="es-ES_tradnl" sz="2400">
                <a:effectLst>
                  <a:outerShdw blurRad="38100" dist="38100" dir="2700000" algn="tl">
                    <a:srgbClr val="C0C0C0"/>
                  </a:outerShdw>
                </a:effectLst>
                <a:latin typeface="Trebuchet MS" pitchFamily="34" charset="0"/>
              </a:rPr>
              <a:t>Propietario</a:t>
            </a:r>
          </a:p>
        </p:txBody>
      </p:sp>
      <p:sp>
        <p:nvSpPr>
          <p:cNvPr id="92176" name="Rectangle 16"/>
          <p:cNvSpPr>
            <a:spLocks noChangeArrowheads="1"/>
          </p:cNvSpPr>
          <p:nvPr/>
        </p:nvSpPr>
        <p:spPr bwMode="auto">
          <a:xfrm>
            <a:off x="6950075" y="4260850"/>
            <a:ext cx="1651000" cy="831850"/>
          </a:xfrm>
          <a:prstGeom prst="rect">
            <a:avLst/>
          </a:prstGeom>
          <a:noFill/>
          <a:ln w="12700">
            <a:solidFill>
              <a:srgbClr val="000099"/>
            </a:solidFill>
            <a:miter lim="800000"/>
            <a:headEnd/>
            <a:tailEnd/>
          </a:ln>
          <a:effectLst/>
        </p:spPr>
        <p:txBody>
          <a:bodyPr wrap="none" lIns="90488" tIns="44450" rIns="90488" bIns="44450">
            <a:spAutoFit/>
          </a:bodyPr>
          <a:lstStyle/>
          <a:p>
            <a:pPr algn="ctr" eaLnBrk="0" hangingPunct="0"/>
            <a:r>
              <a:rPr lang="es-ES_tradnl" sz="2400">
                <a:effectLst>
                  <a:outerShdw blurRad="38100" dist="38100" dir="2700000" algn="tl">
                    <a:srgbClr val="C0C0C0"/>
                  </a:outerShdw>
                </a:effectLst>
                <a:latin typeface="Trebuchet MS" pitchFamily="34" charset="0"/>
              </a:rPr>
              <a:t>Tomador /</a:t>
            </a:r>
          </a:p>
          <a:p>
            <a:pPr algn="ctr" eaLnBrk="0" hangingPunct="0"/>
            <a:r>
              <a:rPr lang="es-ES_tradnl" sz="2400">
                <a:effectLst>
                  <a:outerShdw blurRad="38100" dist="38100" dir="2700000" algn="tl">
                    <a:srgbClr val="C0C0C0"/>
                  </a:outerShdw>
                </a:effectLst>
                <a:latin typeface="Trebuchet MS" pitchFamily="34" charset="0"/>
              </a:rPr>
              <a:t>Inquilino</a:t>
            </a:r>
          </a:p>
        </p:txBody>
      </p:sp>
      <p:sp>
        <p:nvSpPr>
          <p:cNvPr id="92177" name="Rectangle 17"/>
          <p:cNvSpPr>
            <a:spLocks noChangeArrowheads="1"/>
          </p:cNvSpPr>
          <p:nvPr/>
        </p:nvSpPr>
        <p:spPr bwMode="auto">
          <a:xfrm>
            <a:off x="2787650" y="842963"/>
            <a:ext cx="3527425" cy="466725"/>
          </a:xfrm>
          <a:prstGeom prst="rect">
            <a:avLst/>
          </a:prstGeom>
          <a:noFill/>
          <a:ln w="12700">
            <a:solidFill>
              <a:srgbClr val="000099"/>
            </a:solidFill>
            <a:miter lim="800000"/>
            <a:headEnd/>
            <a:tailEnd/>
          </a:ln>
          <a:effectLst/>
        </p:spPr>
        <p:txBody>
          <a:bodyPr lIns="90488" tIns="44450" rIns="90488" bIns="44450">
            <a:spAutoFit/>
          </a:bodyPr>
          <a:lstStyle/>
          <a:p>
            <a:pPr algn="ctr" eaLnBrk="0" hangingPunct="0"/>
            <a:r>
              <a:rPr lang="es-ES_tradnl" sz="2400">
                <a:effectLst>
                  <a:outerShdw blurRad="38100" dist="38100" dir="2700000" algn="tl">
                    <a:srgbClr val="C0C0C0"/>
                  </a:outerShdw>
                </a:effectLst>
                <a:latin typeface="Trebuchet MS" pitchFamily="34" charset="0"/>
              </a:rPr>
              <a:t>PROVINCIA SEGUROS</a:t>
            </a:r>
          </a:p>
        </p:txBody>
      </p:sp>
      <p:sp>
        <p:nvSpPr>
          <p:cNvPr id="92178" name="Line 18"/>
          <p:cNvSpPr>
            <a:spLocks noChangeShapeType="1"/>
          </p:cNvSpPr>
          <p:nvPr/>
        </p:nvSpPr>
        <p:spPr bwMode="auto">
          <a:xfrm flipH="1" flipV="1">
            <a:off x="6100763" y="1454150"/>
            <a:ext cx="1368425" cy="2592388"/>
          </a:xfrm>
          <a:prstGeom prst="line">
            <a:avLst/>
          </a:prstGeom>
          <a:noFill/>
          <a:ln w="57150">
            <a:solidFill>
              <a:srgbClr val="000099"/>
            </a:solidFill>
            <a:round/>
            <a:headEnd type="triangle" w="med" len="med"/>
            <a:tailEnd type="triangle" w="med" len="med"/>
          </a:ln>
          <a:effectLst/>
        </p:spPr>
        <p:txBody>
          <a:bodyPr wrap="none" anchor="ctr"/>
          <a:lstStyle/>
          <a:p>
            <a:endParaRPr lang="es-ES"/>
          </a:p>
        </p:txBody>
      </p:sp>
      <p:sp>
        <p:nvSpPr>
          <p:cNvPr id="92179" name="Line 19"/>
          <p:cNvSpPr>
            <a:spLocks noChangeShapeType="1"/>
          </p:cNvSpPr>
          <p:nvPr/>
        </p:nvSpPr>
        <p:spPr bwMode="auto">
          <a:xfrm flipV="1">
            <a:off x="2716213" y="4405313"/>
            <a:ext cx="3889375" cy="0"/>
          </a:xfrm>
          <a:prstGeom prst="line">
            <a:avLst/>
          </a:prstGeom>
          <a:noFill/>
          <a:ln w="57150">
            <a:solidFill>
              <a:srgbClr val="000099"/>
            </a:solidFill>
            <a:round/>
            <a:headEnd type="triangle" w="med" len="med"/>
            <a:tailEnd type="triangle" w="med" len="med"/>
          </a:ln>
          <a:effectLst/>
        </p:spPr>
        <p:txBody>
          <a:bodyPr wrap="none" anchor="ctr"/>
          <a:lstStyle/>
          <a:p>
            <a:endParaRPr lang="es-ES"/>
          </a:p>
        </p:txBody>
      </p:sp>
      <p:sp>
        <p:nvSpPr>
          <p:cNvPr id="92180" name="Rectangle 20"/>
          <p:cNvSpPr>
            <a:spLocks noChangeArrowheads="1"/>
          </p:cNvSpPr>
          <p:nvPr/>
        </p:nvSpPr>
        <p:spPr bwMode="auto">
          <a:xfrm>
            <a:off x="3635375" y="4549775"/>
            <a:ext cx="1944688" cy="819150"/>
          </a:xfrm>
          <a:prstGeom prst="rect">
            <a:avLst/>
          </a:prstGeom>
          <a:noFill/>
          <a:ln w="12700">
            <a:noFill/>
            <a:miter lim="800000"/>
            <a:headEnd/>
            <a:tailEnd/>
          </a:ln>
          <a:effectLst/>
        </p:spPr>
        <p:txBody>
          <a:bodyPr lIns="90488" tIns="44450" rIns="90488" bIns="44450">
            <a:spAutoFit/>
          </a:bodyPr>
          <a:lstStyle/>
          <a:p>
            <a:pPr algn="ctr" eaLnBrk="0" hangingPunct="0"/>
            <a:r>
              <a:rPr lang="es-ES_tradnl" sz="2400">
                <a:effectLst>
                  <a:outerShdw blurRad="38100" dist="38100" dir="2700000" algn="tl">
                    <a:srgbClr val="C0C0C0"/>
                  </a:outerShdw>
                </a:effectLst>
                <a:latin typeface="Trebuchet MS" pitchFamily="34" charset="0"/>
              </a:rPr>
              <a:t>Contrato de</a:t>
            </a:r>
          </a:p>
          <a:p>
            <a:pPr algn="ctr" eaLnBrk="0" hangingPunct="0"/>
            <a:r>
              <a:rPr lang="es-ES_tradnl" sz="2400">
                <a:effectLst>
                  <a:outerShdw blurRad="38100" dist="38100" dir="2700000" algn="tl">
                    <a:srgbClr val="C0C0C0"/>
                  </a:outerShdw>
                </a:effectLst>
                <a:latin typeface="Trebuchet MS" pitchFamily="34" charset="0"/>
              </a:rPr>
              <a:t>Alquiler</a:t>
            </a:r>
          </a:p>
        </p:txBody>
      </p:sp>
      <p:sp>
        <p:nvSpPr>
          <p:cNvPr id="92181" name="Rectangle 21"/>
          <p:cNvSpPr>
            <a:spLocks noChangeArrowheads="1"/>
          </p:cNvSpPr>
          <p:nvPr/>
        </p:nvSpPr>
        <p:spPr bwMode="auto">
          <a:xfrm rot="3598910">
            <a:off x="6379369" y="2467769"/>
            <a:ext cx="1614488" cy="457200"/>
          </a:xfrm>
          <a:prstGeom prst="rect">
            <a:avLst/>
          </a:prstGeom>
          <a:noFill/>
          <a:ln w="12700">
            <a:noFill/>
            <a:miter lim="800000"/>
            <a:headEnd/>
            <a:tailEnd/>
          </a:ln>
          <a:effectLst/>
        </p:spPr>
        <p:txBody>
          <a:bodyPr wrap="none">
            <a:spAutoFit/>
          </a:bodyPr>
          <a:lstStyle/>
          <a:p>
            <a:pPr eaLnBrk="0" hangingPunct="0"/>
            <a:r>
              <a:rPr lang="es-ES_tradnl" sz="2400">
                <a:solidFill>
                  <a:srgbClr val="114FFB"/>
                </a:solidFill>
                <a:effectLst>
                  <a:outerShdw blurRad="38100" dist="38100" dir="2700000" algn="tl">
                    <a:srgbClr val="C0C0C0"/>
                  </a:outerShdw>
                </a:effectLst>
                <a:latin typeface="Trebuchet MS" pitchFamily="34" charset="0"/>
              </a:rPr>
              <a:t> </a:t>
            </a:r>
            <a:r>
              <a:rPr lang="es-ES_tradnl" sz="2400">
                <a:effectLst>
                  <a:outerShdw blurRad="38100" dist="38100" dir="2700000" algn="tl">
                    <a:srgbClr val="C0C0C0"/>
                  </a:outerShdw>
                </a:effectLst>
                <a:latin typeface="Trebuchet MS" pitchFamily="34" charset="0"/>
              </a:rPr>
              <a:t>Convenio</a:t>
            </a:r>
            <a:r>
              <a:rPr lang="es-ES_tradnl" sz="2400">
                <a:solidFill>
                  <a:srgbClr val="114FFB"/>
                </a:solidFill>
                <a:effectLst>
                  <a:outerShdw blurRad="38100" dist="38100" dir="2700000" algn="tl">
                    <a:srgbClr val="C0C0C0"/>
                  </a:outerShdw>
                </a:effectLst>
                <a:latin typeface="Trebuchet MS" pitchFamily="34" charset="0"/>
              </a:rPr>
              <a:t> </a:t>
            </a:r>
          </a:p>
        </p:txBody>
      </p:sp>
      <p:sp>
        <p:nvSpPr>
          <p:cNvPr id="92182" name="Line 22"/>
          <p:cNvSpPr>
            <a:spLocks noChangeShapeType="1"/>
          </p:cNvSpPr>
          <p:nvPr/>
        </p:nvSpPr>
        <p:spPr bwMode="auto">
          <a:xfrm rot="21225365" flipH="1">
            <a:off x="1633538" y="1522413"/>
            <a:ext cx="1509712" cy="2579687"/>
          </a:xfrm>
          <a:prstGeom prst="line">
            <a:avLst/>
          </a:prstGeom>
          <a:noFill/>
          <a:ln w="57150">
            <a:solidFill>
              <a:srgbClr val="000099"/>
            </a:solidFill>
            <a:round/>
            <a:headEnd type="triangle" w="med" len="med"/>
            <a:tailEnd type="triangle" w="med" len="med"/>
          </a:ln>
          <a:effectLst/>
        </p:spPr>
        <p:txBody>
          <a:bodyPr wrap="none" anchor="ctr"/>
          <a:lstStyle/>
          <a:p>
            <a:endParaRPr lang="es-ES"/>
          </a:p>
        </p:txBody>
      </p:sp>
      <p:sp>
        <p:nvSpPr>
          <p:cNvPr id="92184" name="Rectangle 24"/>
          <p:cNvSpPr>
            <a:spLocks noChangeArrowheads="1"/>
          </p:cNvSpPr>
          <p:nvPr/>
        </p:nvSpPr>
        <p:spPr bwMode="auto">
          <a:xfrm rot="-3720341">
            <a:off x="1245395" y="2478881"/>
            <a:ext cx="1446212" cy="454025"/>
          </a:xfrm>
          <a:prstGeom prst="rect">
            <a:avLst/>
          </a:prstGeom>
          <a:noFill/>
          <a:ln w="12700">
            <a:noFill/>
            <a:miter lim="800000"/>
            <a:headEnd/>
            <a:tailEnd/>
          </a:ln>
          <a:effectLst/>
        </p:spPr>
        <p:txBody>
          <a:bodyPr wrap="none" lIns="90488" tIns="44450" rIns="90488" bIns="44450">
            <a:spAutoFit/>
          </a:bodyPr>
          <a:lstStyle/>
          <a:p>
            <a:pPr eaLnBrk="0" hangingPunct="0"/>
            <a:r>
              <a:rPr lang="es-ES_tradnl" sz="2400">
                <a:effectLst>
                  <a:outerShdw blurRad="38100" dist="38100" dir="2700000" algn="tl">
                    <a:srgbClr val="C0C0C0"/>
                  </a:outerShdw>
                </a:effectLst>
                <a:latin typeface="Trebuchet MS" pitchFamily="34" charset="0"/>
              </a:rPr>
              <a:t>Garantía</a:t>
            </a:r>
            <a:r>
              <a:rPr lang="es-ES_tradnl" sz="2400">
                <a:solidFill>
                  <a:srgbClr val="FFFFFF"/>
                </a:solidFill>
                <a:effectLst>
                  <a:outerShdw blurRad="38100" dist="38100" dir="2700000" algn="tl">
                    <a:srgbClr val="C0C0C0"/>
                  </a:outerShdw>
                </a:effectLst>
              </a:rPr>
              <a:t> </a:t>
            </a:r>
          </a:p>
        </p:txBody>
      </p:sp>
      <p:pic>
        <p:nvPicPr>
          <p:cNvPr id="92185" name="Picture 25" descr="slide3_980_250"/>
          <p:cNvPicPr>
            <a:picLocks noChangeAspect="1" noChangeArrowheads="1"/>
          </p:cNvPicPr>
          <p:nvPr/>
        </p:nvPicPr>
        <p:blipFill>
          <a:blip r:embed="rId4" cstate="print"/>
          <a:srcRect l="14619" t="13229" r="14445" b="20622"/>
          <a:stretch>
            <a:fillRect/>
          </a:stretch>
        </p:blipFill>
        <p:spPr bwMode="auto">
          <a:xfrm>
            <a:off x="2770188" y="2781300"/>
            <a:ext cx="3673475" cy="874713"/>
          </a:xfrm>
          <a:prstGeom prst="rect">
            <a:avLst/>
          </a:prstGeom>
          <a:noFill/>
        </p:spPr>
      </p:pic>
      <p:pic>
        <p:nvPicPr>
          <p:cNvPr id="92186" name="Picture 26" descr="inmobiliaria-elegir-img"/>
          <p:cNvPicPr>
            <a:picLocks noChangeAspect="1" noChangeArrowheads="1"/>
          </p:cNvPicPr>
          <p:nvPr/>
        </p:nvPicPr>
        <p:blipFill>
          <a:blip r:embed="rId5" cstate="print">
            <a:clrChange>
              <a:clrFrom>
                <a:srgbClr val="FFFFFF"/>
              </a:clrFrom>
              <a:clrTo>
                <a:srgbClr val="FFFFFF">
                  <a:alpha val="0"/>
                </a:srgbClr>
              </a:clrTo>
            </a:clrChange>
          </a:blip>
          <a:srcRect l="10938" t="13708" b="8833"/>
          <a:stretch>
            <a:fillRect/>
          </a:stretch>
        </p:blipFill>
        <p:spPr bwMode="auto">
          <a:xfrm>
            <a:off x="7246938" y="5589588"/>
            <a:ext cx="709612" cy="461962"/>
          </a:xfrm>
          <a:prstGeom prst="rect">
            <a:avLst/>
          </a:prstGeom>
          <a:noFill/>
        </p:spPr>
      </p:pic>
      <p:sp>
        <p:nvSpPr>
          <p:cNvPr id="92187" name="Text Box 27"/>
          <p:cNvSpPr txBox="1">
            <a:spLocks noChangeArrowheads="1"/>
          </p:cNvSpPr>
          <p:nvPr/>
        </p:nvSpPr>
        <p:spPr bwMode="auto">
          <a:xfrm>
            <a:off x="755650" y="6021388"/>
            <a:ext cx="2592388"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Características de la Cobertura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2177"/>
                                        </p:tgtEl>
                                        <p:attrNameLst>
                                          <p:attrName>style.visibility</p:attrName>
                                        </p:attrNameLst>
                                      </p:cBhvr>
                                      <p:to>
                                        <p:strVal val="visible"/>
                                      </p:to>
                                    </p:set>
                                    <p:animEffect transition="in" filter="fade">
                                      <p:cBhvr>
                                        <p:cTn id="7" dur="1000"/>
                                        <p:tgtEl>
                                          <p:spTgt spid="9217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2175"/>
                                        </p:tgtEl>
                                        <p:attrNameLst>
                                          <p:attrName>style.visibility</p:attrName>
                                        </p:attrNameLst>
                                      </p:cBhvr>
                                      <p:to>
                                        <p:strVal val="visible"/>
                                      </p:to>
                                    </p:set>
                                    <p:animEffect transition="in" filter="fade">
                                      <p:cBhvr>
                                        <p:cTn id="11" dur="1000"/>
                                        <p:tgtEl>
                                          <p:spTgt spid="9217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2176"/>
                                        </p:tgtEl>
                                        <p:attrNameLst>
                                          <p:attrName>style.visibility</p:attrName>
                                        </p:attrNameLst>
                                      </p:cBhvr>
                                      <p:to>
                                        <p:strVal val="visible"/>
                                      </p:to>
                                    </p:set>
                                    <p:animEffect transition="in" filter="fade">
                                      <p:cBhvr>
                                        <p:cTn id="15" dur="1000"/>
                                        <p:tgtEl>
                                          <p:spTgt spid="92176"/>
                                        </p:tgtEl>
                                      </p:cBhvr>
                                    </p:animEffect>
                                  </p:childTnLst>
                                </p:cTn>
                              </p:par>
                            </p:childTnLst>
                          </p:cTn>
                        </p:par>
                        <p:par>
                          <p:cTn id="16" fill="hold">
                            <p:stCondLst>
                              <p:cond delay="3000"/>
                            </p:stCondLst>
                            <p:childTnLst>
                              <p:par>
                                <p:cTn id="17" presetID="15" presetClass="entr" presetSubtype="0" fill="hold" nodeType="afterEffect">
                                  <p:stCondLst>
                                    <p:cond delay="0"/>
                                  </p:stCondLst>
                                  <p:childTnLst>
                                    <p:set>
                                      <p:cBhvr>
                                        <p:cTn id="18" dur="1" fill="hold">
                                          <p:stCondLst>
                                            <p:cond delay="0"/>
                                          </p:stCondLst>
                                        </p:cTn>
                                        <p:tgtEl>
                                          <p:spTgt spid="92185"/>
                                        </p:tgtEl>
                                        <p:attrNameLst>
                                          <p:attrName>style.visibility</p:attrName>
                                        </p:attrNameLst>
                                      </p:cBhvr>
                                      <p:to>
                                        <p:strVal val="visible"/>
                                      </p:to>
                                    </p:set>
                                    <p:anim calcmode="lin" valueType="num">
                                      <p:cBhvr>
                                        <p:cTn id="19" dur="1000" fill="hold"/>
                                        <p:tgtEl>
                                          <p:spTgt spid="92185"/>
                                        </p:tgtEl>
                                        <p:attrNameLst>
                                          <p:attrName>ppt_w</p:attrName>
                                        </p:attrNameLst>
                                      </p:cBhvr>
                                      <p:tavLst>
                                        <p:tav tm="0">
                                          <p:val>
                                            <p:fltVal val="0"/>
                                          </p:val>
                                        </p:tav>
                                        <p:tav tm="100000">
                                          <p:val>
                                            <p:strVal val="#ppt_w"/>
                                          </p:val>
                                        </p:tav>
                                      </p:tavLst>
                                    </p:anim>
                                    <p:anim calcmode="lin" valueType="num">
                                      <p:cBhvr>
                                        <p:cTn id="20" dur="1000" fill="hold"/>
                                        <p:tgtEl>
                                          <p:spTgt spid="92185"/>
                                        </p:tgtEl>
                                        <p:attrNameLst>
                                          <p:attrName>ppt_h</p:attrName>
                                        </p:attrNameLst>
                                      </p:cBhvr>
                                      <p:tavLst>
                                        <p:tav tm="0">
                                          <p:val>
                                            <p:fltVal val="0"/>
                                          </p:val>
                                        </p:tav>
                                        <p:tav tm="100000">
                                          <p:val>
                                            <p:strVal val="#ppt_h"/>
                                          </p:val>
                                        </p:tav>
                                      </p:tavLst>
                                    </p:anim>
                                    <p:anim calcmode="lin" valueType="num">
                                      <p:cBhvr>
                                        <p:cTn id="21" dur="1000" fill="hold"/>
                                        <p:tgtEl>
                                          <p:spTgt spid="92185"/>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92185"/>
                                        </p:tgtEl>
                                        <p:attrNameLst>
                                          <p:attrName>ppt_y</p:attrName>
                                        </p:attrNameLst>
                                      </p:cBhvr>
                                      <p:tavLst>
                                        <p:tav tm="0" fmla="#ppt_y+(sin(-2*pi*(1-$))*-#ppt_x+cos(-2*pi*(1-$))*(1-#ppt_y))*(1-$)">
                                          <p:val>
                                            <p:fltVal val="0"/>
                                          </p:val>
                                        </p:tav>
                                        <p:tav tm="100000">
                                          <p:val>
                                            <p:fltVal val="1"/>
                                          </p:val>
                                        </p:tav>
                                      </p:tavLst>
                                    </p:anim>
                                  </p:childTnLst>
                                </p:cTn>
                              </p:par>
                            </p:childTnLst>
                          </p:cTn>
                        </p:par>
                        <p:par>
                          <p:cTn id="23" fill="hold">
                            <p:stCondLst>
                              <p:cond delay="4000"/>
                            </p:stCondLst>
                            <p:childTnLst>
                              <p:par>
                                <p:cTn id="24" presetID="39" presetClass="entr" presetSubtype="0" accel="100000" fill="hold" grpId="0" nodeType="afterEffect">
                                  <p:stCondLst>
                                    <p:cond delay="0"/>
                                  </p:stCondLst>
                                  <p:childTnLst>
                                    <p:set>
                                      <p:cBhvr>
                                        <p:cTn id="25" dur="1" fill="hold">
                                          <p:stCondLst>
                                            <p:cond delay="0"/>
                                          </p:stCondLst>
                                        </p:cTn>
                                        <p:tgtEl>
                                          <p:spTgt spid="92182"/>
                                        </p:tgtEl>
                                        <p:attrNameLst>
                                          <p:attrName>style.visibility</p:attrName>
                                        </p:attrNameLst>
                                      </p:cBhvr>
                                      <p:to>
                                        <p:strVal val="visible"/>
                                      </p:to>
                                    </p:set>
                                    <p:anim calcmode="lin" valueType="num">
                                      <p:cBhvr>
                                        <p:cTn id="26" dur="500" fill="hold"/>
                                        <p:tgtEl>
                                          <p:spTgt spid="92182"/>
                                        </p:tgtEl>
                                        <p:attrNameLst>
                                          <p:attrName>ppt_h</p:attrName>
                                        </p:attrNameLst>
                                      </p:cBhvr>
                                      <p:tavLst>
                                        <p:tav tm="0">
                                          <p:val>
                                            <p:strVal val="#ppt_h/20"/>
                                          </p:val>
                                        </p:tav>
                                        <p:tav tm="50000">
                                          <p:val>
                                            <p:strVal val="#ppt_h/20"/>
                                          </p:val>
                                        </p:tav>
                                        <p:tav tm="100000">
                                          <p:val>
                                            <p:strVal val="#ppt_h"/>
                                          </p:val>
                                        </p:tav>
                                      </p:tavLst>
                                    </p:anim>
                                    <p:anim calcmode="lin" valueType="num">
                                      <p:cBhvr>
                                        <p:cTn id="27" dur="500" fill="hold"/>
                                        <p:tgtEl>
                                          <p:spTgt spid="92182"/>
                                        </p:tgtEl>
                                        <p:attrNameLst>
                                          <p:attrName>ppt_w</p:attrName>
                                        </p:attrNameLst>
                                      </p:cBhvr>
                                      <p:tavLst>
                                        <p:tav tm="0">
                                          <p:val>
                                            <p:strVal val="#ppt_w+.3"/>
                                          </p:val>
                                        </p:tav>
                                        <p:tav tm="50000">
                                          <p:val>
                                            <p:strVal val="#ppt_w+.3"/>
                                          </p:val>
                                        </p:tav>
                                        <p:tav tm="100000">
                                          <p:val>
                                            <p:strVal val="#ppt_w"/>
                                          </p:val>
                                        </p:tav>
                                      </p:tavLst>
                                    </p:anim>
                                    <p:anim calcmode="lin" valueType="num">
                                      <p:cBhvr>
                                        <p:cTn id="28" dur="500" fill="hold"/>
                                        <p:tgtEl>
                                          <p:spTgt spid="92182"/>
                                        </p:tgtEl>
                                        <p:attrNameLst>
                                          <p:attrName>ppt_x</p:attrName>
                                        </p:attrNameLst>
                                      </p:cBhvr>
                                      <p:tavLst>
                                        <p:tav tm="0">
                                          <p:val>
                                            <p:strVal val="#ppt_x-.3"/>
                                          </p:val>
                                        </p:tav>
                                        <p:tav tm="50000">
                                          <p:val>
                                            <p:strVal val="#ppt_x"/>
                                          </p:val>
                                        </p:tav>
                                        <p:tav tm="100000">
                                          <p:val>
                                            <p:strVal val="#ppt_x"/>
                                          </p:val>
                                        </p:tav>
                                      </p:tavLst>
                                    </p:anim>
                                    <p:anim calcmode="lin" valueType="num">
                                      <p:cBhvr>
                                        <p:cTn id="29" dur="500" fill="hold"/>
                                        <p:tgtEl>
                                          <p:spTgt spid="92182"/>
                                        </p:tgtEl>
                                        <p:attrNameLst>
                                          <p:attrName>ppt_y</p:attrName>
                                        </p:attrNameLst>
                                      </p:cBhvr>
                                      <p:tavLst>
                                        <p:tav tm="0">
                                          <p:val>
                                            <p:strVal val="#ppt_y"/>
                                          </p:val>
                                        </p:tav>
                                        <p:tav tm="100000">
                                          <p:val>
                                            <p:strVal val="#ppt_y"/>
                                          </p:val>
                                        </p:tav>
                                      </p:tavLst>
                                    </p:anim>
                                  </p:childTnLst>
                                </p:cTn>
                              </p:par>
                              <p:par>
                                <p:cTn id="30" presetID="39" presetClass="entr" presetSubtype="0" accel="100000" fill="hold" grpId="0" nodeType="withEffect">
                                  <p:stCondLst>
                                    <p:cond delay="0"/>
                                  </p:stCondLst>
                                  <p:childTnLst>
                                    <p:set>
                                      <p:cBhvr>
                                        <p:cTn id="31" dur="1" fill="hold">
                                          <p:stCondLst>
                                            <p:cond delay="0"/>
                                          </p:stCondLst>
                                        </p:cTn>
                                        <p:tgtEl>
                                          <p:spTgt spid="92178"/>
                                        </p:tgtEl>
                                        <p:attrNameLst>
                                          <p:attrName>style.visibility</p:attrName>
                                        </p:attrNameLst>
                                      </p:cBhvr>
                                      <p:to>
                                        <p:strVal val="visible"/>
                                      </p:to>
                                    </p:set>
                                    <p:anim calcmode="lin" valueType="num">
                                      <p:cBhvr>
                                        <p:cTn id="32" dur="500" fill="hold"/>
                                        <p:tgtEl>
                                          <p:spTgt spid="92178"/>
                                        </p:tgtEl>
                                        <p:attrNameLst>
                                          <p:attrName>ppt_h</p:attrName>
                                        </p:attrNameLst>
                                      </p:cBhvr>
                                      <p:tavLst>
                                        <p:tav tm="0">
                                          <p:val>
                                            <p:strVal val="#ppt_h/20"/>
                                          </p:val>
                                        </p:tav>
                                        <p:tav tm="50000">
                                          <p:val>
                                            <p:strVal val="#ppt_h/20"/>
                                          </p:val>
                                        </p:tav>
                                        <p:tav tm="100000">
                                          <p:val>
                                            <p:strVal val="#ppt_h"/>
                                          </p:val>
                                        </p:tav>
                                      </p:tavLst>
                                    </p:anim>
                                    <p:anim calcmode="lin" valueType="num">
                                      <p:cBhvr>
                                        <p:cTn id="33" dur="500" fill="hold"/>
                                        <p:tgtEl>
                                          <p:spTgt spid="92178"/>
                                        </p:tgtEl>
                                        <p:attrNameLst>
                                          <p:attrName>ppt_w</p:attrName>
                                        </p:attrNameLst>
                                      </p:cBhvr>
                                      <p:tavLst>
                                        <p:tav tm="0">
                                          <p:val>
                                            <p:strVal val="#ppt_w+.3"/>
                                          </p:val>
                                        </p:tav>
                                        <p:tav tm="50000">
                                          <p:val>
                                            <p:strVal val="#ppt_w+.3"/>
                                          </p:val>
                                        </p:tav>
                                        <p:tav tm="100000">
                                          <p:val>
                                            <p:strVal val="#ppt_w"/>
                                          </p:val>
                                        </p:tav>
                                      </p:tavLst>
                                    </p:anim>
                                    <p:anim calcmode="lin" valueType="num">
                                      <p:cBhvr>
                                        <p:cTn id="34" dur="500" fill="hold"/>
                                        <p:tgtEl>
                                          <p:spTgt spid="92178"/>
                                        </p:tgtEl>
                                        <p:attrNameLst>
                                          <p:attrName>ppt_x</p:attrName>
                                        </p:attrNameLst>
                                      </p:cBhvr>
                                      <p:tavLst>
                                        <p:tav tm="0">
                                          <p:val>
                                            <p:strVal val="#ppt_x-.3"/>
                                          </p:val>
                                        </p:tav>
                                        <p:tav tm="50000">
                                          <p:val>
                                            <p:strVal val="#ppt_x"/>
                                          </p:val>
                                        </p:tav>
                                        <p:tav tm="100000">
                                          <p:val>
                                            <p:strVal val="#ppt_x"/>
                                          </p:val>
                                        </p:tav>
                                      </p:tavLst>
                                    </p:anim>
                                    <p:anim calcmode="lin" valueType="num">
                                      <p:cBhvr>
                                        <p:cTn id="35" dur="500" fill="hold"/>
                                        <p:tgtEl>
                                          <p:spTgt spid="92178"/>
                                        </p:tgtEl>
                                        <p:attrNameLst>
                                          <p:attrName>ppt_y</p:attrName>
                                        </p:attrNameLst>
                                      </p:cBhvr>
                                      <p:tavLst>
                                        <p:tav tm="0">
                                          <p:val>
                                            <p:strVal val="#ppt_y"/>
                                          </p:val>
                                        </p:tav>
                                        <p:tav tm="100000">
                                          <p:val>
                                            <p:strVal val="#ppt_y"/>
                                          </p:val>
                                        </p:tav>
                                      </p:tavLst>
                                    </p:anim>
                                  </p:childTnLst>
                                </p:cTn>
                              </p:par>
                              <p:par>
                                <p:cTn id="36" presetID="39" presetClass="entr" presetSubtype="0" accel="100000" fill="hold" grpId="0" nodeType="withEffect">
                                  <p:stCondLst>
                                    <p:cond delay="0"/>
                                  </p:stCondLst>
                                  <p:childTnLst>
                                    <p:set>
                                      <p:cBhvr>
                                        <p:cTn id="37" dur="1" fill="hold">
                                          <p:stCondLst>
                                            <p:cond delay="0"/>
                                          </p:stCondLst>
                                        </p:cTn>
                                        <p:tgtEl>
                                          <p:spTgt spid="92179"/>
                                        </p:tgtEl>
                                        <p:attrNameLst>
                                          <p:attrName>style.visibility</p:attrName>
                                        </p:attrNameLst>
                                      </p:cBhvr>
                                      <p:to>
                                        <p:strVal val="visible"/>
                                      </p:to>
                                    </p:set>
                                    <p:anim calcmode="lin" valueType="num">
                                      <p:cBhvr>
                                        <p:cTn id="38" dur="500" fill="hold"/>
                                        <p:tgtEl>
                                          <p:spTgt spid="92179"/>
                                        </p:tgtEl>
                                        <p:attrNameLst>
                                          <p:attrName>ppt_h</p:attrName>
                                        </p:attrNameLst>
                                      </p:cBhvr>
                                      <p:tavLst>
                                        <p:tav tm="0">
                                          <p:val>
                                            <p:strVal val="#ppt_h/20"/>
                                          </p:val>
                                        </p:tav>
                                        <p:tav tm="50000">
                                          <p:val>
                                            <p:strVal val="#ppt_h/20"/>
                                          </p:val>
                                        </p:tav>
                                        <p:tav tm="100000">
                                          <p:val>
                                            <p:strVal val="#ppt_h"/>
                                          </p:val>
                                        </p:tav>
                                      </p:tavLst>
                                    </p:anim>
                                    <p:anim calcmode="lin" valueType="num">
                                      <p:cBhvr>
                                        <p:cTn id="39" dur="500" fill="hold"/>
                                        <p:tgtEl>
                                          <p:spTgt spid="92179"/>
                                        </p:tgtEl>
                                        <p:attrNameLst>
                                          <p:attrName>ppt_w</p:attrName>
                                        </p:attrNameLst>
                                      </p:cBhvr>
                                      <p:tavLst>
                                        <p:tav tm="0">
                                          <p:val>
                                            <p:strVal val="#ppt_w+.3"/>
                                          </p:val>
                                        </p:tav>
                                        <p:tav tm="50000">
                                          <p:val>
                                            <p:strVal val="#ppt_w+.3"/>
                                          </p:val>
                                        </p:tav>
                                        <p:tav tm="100000">
                                          <p:val>
                                            <p:strVal val="#ppt_w"/>
                                          </p:val>
                                        </p:tav>
                                      </p:tavLst>
                                    </p:anim>
                                    <p:anim calcmode="lin" valueType="num">
                                      <p:cBhvr>
                                        <p:cTn id="40" dur="500" fill="hold"/>
                                        <p:tgtEl>
                                          <p:spTgt spid="92179"/>
                                        </p:tgtEl>
                                        <p:attrNameLst>
                                          <p:attrName>ppt_x</p:attrName>
                                        </p:attrNameLst>
                                      </p:cBhvr>
                                      <p:tavLst>
                                        <p:tav tm="0">
                                          <p:val>
                                            <p:strVal val="#ppt_x-.3"/>
                                          </p:val>
                                        </p:tav>
                                        <p:tav tm="50000">
                                          <p:val>
                                            <p:strVal val="#ppt_x"/>
                                          </p:val>
                                        </p:tav>
                                        <p:tav tm="100000">
                                          <p:val>
                                            <p:strVal val="#ppt_x"/>
                                          </p:val>
                                        </p:tav>
                                      </p:tavLst>
                                    </p:anim>
                                    <p:anim calcmode="lin" valueType="num">
                                      <p:cBhvr>
                                        <p:cTn id="41" dur="500" fill="hold"/>
                                        <p:tgtEl>
                                          <p:spTgt spid="92179"/>
                                        </p:tgtEl>
                                        <p:attrNameLst>
                                          <p:attrName>ppt_y</p:attrName>
                                        </p:attrNameLst>
                                      </p:cBhvr>
                                      <p:tavLst>
                                        <p:tav tm="0">
                                          <p:val>
                                            <p:strVal val="#ppt_y"/>
                                          </p:val>
                                        </p:tav>
                                        <p:tav tm="100000">
                                          <p:val>
                                            <p:strVal val="#ppt_y"/>
                                          </p:val>
                                        </p:tav>
                                      </p:tavLst>
                                    </p:anim>
                                  </p:childTnLst>
                                </p:cTn>
                              </p:par>
                            </p:childTnLst>
                          </p:cTn>
                        </p:par>
                        <p:par>
                          <p:cTn id="42" fill="hold">
                            <p:stCondLst>
                              <p:cond delay="4500"/>
                            </p:stCondLst>
                            <p:childTnLst>
                              <p:par>
                                <p:cTn id="43" presetID="10" presetClass="entr" presetSubtype="0" fill="hold" grpId="0" nodeType="afterEffect">
                                  <p:stCondLst>
                                    <p:cond delay="0"/>
                                  </p:stCondLst>
                                  <p:childTnLst>
                                    <p:set>
                                      <p:cBhvr>
                                        <p:cTn id="44" dur="1" fill="hold">
                                          <p:stCondLst>
                                            <p:cond delay="0"/>
                                          </p:stCondLst>
                                        </p:cTn>
                                        <p:tgtEl>
                                          <p:spTgt spid="92180"/>
                                        </p:tgtEl>
                                        <p:attrNameLst>
                                          <p:attrName>style.visibility</p:attrName>
                                        </p:attrNameLst>
                                      </p:cBhvr>
                                      <p:to>
                                        <p:strVal val="visible"/>
                                      </p:to>
                                    </p:set>
                                    <p:animEffect transition="in" filter="fade">
                                      <p:cBhvr>
                                        <p:cTn id="45" dur="1000"/>
                                        <p:tgtEl>
                                          <p:spTgt spid="92180"/>
                                        </p:tgtEl>
                                      </p:cBhvr>
                                    </p:animEffect>
                                  </p:childTnLst>
                                </p:cTn>
                              </p:par>
                            </p:childTnLst>
                          </p:cTn>
                        </p:par>
                        <p:par>
                          <p:cTn id="46" fill="hold">
                            <p:stCondLst>
                              <p:cond delay="5500"/>
                            </p:stCondLst>
                            <p:childTnLst>
                              <p:par>
                                <p:cTn id="47" presetID="10" presetClass="entr" presetSubtype="0" fill="hold" grpId="0" nodeType="afterEffect">
                                  <p:stCondLst>
                                    <p:cond delay="0"/>
                                  </p:stCondLst>
                                  <p:childTnLst>
                                    <p:set>
                                      <p:cBhvr>
                                        <p:cTn id="48" dur="1" fill="hold">
                                          <p:stCondLst>
                                            <p:cond delay="0"/>
                                          </p:stCondLst>
                                        </p:cTn>
                                        <p:tgtEl>
                                          <p:spTgt spid="92181"/>
                                        </p:tgtEl>
                                        <p:attrNameLst>
                                          <p:attrName>style.visibility</p:attrName>
                                        </p:attrNameLst>
                                      </p:cBhvr>
                                      <p:to>
                                        <p:strVal val="visible"/>
                                      </p:to>
                                    </p:set>
                                    <p:animEffect transition="in" filter="fade">
                                      <p:cBhvr>
                                        <p:cTn id="49" dur="1000"/>
                                        <p:tgtEl>
                                          <p:spTgt spid="92181"/>
                                        </p:tgtEl>
                                      </p:cBhvr>
                                    </p:animEffect>
                                  </p:childTnLst>
                                </p:cTn>
                              </p:par>
                            </p:childTnLst>
                          </p:cTn>
                        </p:par>
                        <p:par>
                          <p:cTn id="50" fill="hold">
                            <p:stCondLst>
                              <p:cond delay="6500"/>
                            </p:stCondLst>
                            <p:childTnLst>
                              <p:par>
                                <p:cTn id="51" presetID="10" presetClass="entr" presetSubtype="0" fill="hold" grpId="0" nodeType="afterEffect">
                                  <p:stCondLst>
                                    <p:cond delay="0"/>
                                  </p:stCondLst>
                                  <p:childTnLst>
                                    <p:set>
                                      <p:cBhvr>
                                        <p:cTn id="52" dur="1" fill="hold">
                                          <p:stCondLst>
                                            <p:cond delay="0"/>
                                          </p:stCondLst>
                                        </p:cTn>
                                        <p:tgtEl>
                                          <p:spTgt spid="92184"/>
                                        </p:tgtEl>
                                        <p:attrNameLst>
                                          <p:attrName>style.visibility</p:attrName>
                                        </p:attrNameLst>
                                      </p:cBhvr>
                                      <p:to>
                                        <p:strVal val="visible"/>
                                      </p:to>
                                    </p:set>
                                    <p:animEffect transition="in" filter="fade">
                                      <p:cBhvr>
                                        <p:cTn id="53" dur="1000"/>
                                        <p:tgtEl>
                                          <p:spTgt spid="92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75" grpId="0" animBg="1"/>
      <p:bldP spid="92176" grpId="0" animBg="1"/>
      <p:bldP spid="92177" grpId="0" animBg="1"/>
      <p:bldP spid="92178" grpId="0" animBg="1"/>
      <p:bldP spid="92179" grpId="0" animBg="1"/>
      <p:bldP spid="92180" grpId="0"/>
      <p:bldP spid="92181" grpId="0"/>
      <p:bldP spid="92182" grpId="0" animBg="1"/>
      <p:bldP spid="92184"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7586" name="Picture 2" descr="tapa"/>
          <p:cNvPicPr>
            <a:picLocks noChangeAspect="1" noChangeArrowheads="1"/>
          </p:cNvPicPr>
          <p:nvPr/>
        </p:nvPicPr>
        <p:blipFill>
          <a:blip r:embed="rId2" cstate="print"/>
          <a:srcRect l="8264" t="26703" r="7483" b="22144"/>
          <a:stretch>
            <a:fillRect/>
          </a:stretch>
        </p:blipFill>
        <p:spPr bwMode="auto">
          <a:xfrm>
            <a:off x="755650" y="2133600"/>
            <a:ext cx="7704138" cy="3311525"/>
          </a:xfrm>
          <a:prstGeom prst="rect">
            <a:avLst/>
          </a:prstGeom>
          <a:noFill/>
        </p:spPr>
      </p:pic>
      <p:sp>
        <p:nvSpPr>
          <p:cNvPr id="67588" name="Text Box 4"/>
          <p:cNvSpPr txBox="1">
            <a:spLocks noChangeArrowheads="1"/>
          </p:cNvSpPr>
          <p:nvPr/>
        </p:nvSpPr>
        <p:spPr bwMode="auto">
          <a:xfrm>
            <a:off x="2627313" y="2636838"/>
            <a:ext cx="3455987" cy="823912"/>
          </a:xfrm>
          <a:prstGeom prst="rect">
            <a:avLst/>
          </a:prstGeom>
          <a:noFill/>
          <a:ln w="9525">
            <a:noFill/>
            <a:miter lim="800000"/>
            <a:headEnd/>
            <a:tailEnd/>
          </a:ln>
          <a:effectLst/>
        </p:spPr>
        <p:txBody>
          <a:bodyPr>
            <a:spAutoFit/>
          </a:bodyPr>
          <a:lstStyle/>
          <a:p>
            <a:pPr algn="ctr">
              <a:spcBef>
                <a:spcPct val="50000"/>
              </a:spcBef>
            </a:pPr>
            <a:r>
              <a:rPr lang="es-AR" sz="4800">
                <a:solidFill>
                  <a:schemeClr val="accent2"/>
                </a:solidFill>
                <a:latin typeface="Corbel" pitchFamily="34" charset="0"/>
              </a:rPr>
              <a:t>Requisitos</a:t>
            </a:r>
            <a:endParaRPr lang="es-ES" sz="4800">
              <a:solidFill>
                <a:schemeClr val="accent2"/>
              </a:solidFill>
              <a:latin typeface="Corbel" pitchFamily="34" charset="0"/>
            </a:endParaRPr>
          </a:p>
        </p:txBody>
      </p:sp>
      <p:pic>
        <p:nvPicPr>
          <p:cNvPr id="67590" name="Picture 6" descr="tapa"/>
          <p:cNvPicPr>
            <a:picLocks noChangeAspect="1" noChangeArrowheads="1"/>
          </p:cNvPicPr>
          <p:nvPr/>
        </p:nvPicPr>
        <p:blipFill>
          <a:blip r:embed="rId2" cstate="print"/>
          <a:srcRect l="68108" t="81216" r="10625" b="5444"/>
          <a:stretch>
            <a:fillRect/>
          </a:stretch>
        </p:blipFill>
        <p:spPr bwMode="auto">
          <a:xfrm>
            <a:off x="3851275" y="5981700"/>
            <a:ext cx="1223963" cy="54292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8091" name="Picture 27" descr="interior2"/>
          <p:cNvPicPr>
            <a:picLocks noChangeAspect="1" noChangeArrowheads="1"/>
          </p:cNvPicPr>
          <p:nvPr/>
        </p:nvPicPr>
        <p:blipFill>
          <a:blip r:embed="rId3" cstate="print"/>
          <a:srcRect/>
          <a:stretch>
            <a:fillRect/>
          </a:stretch>
        </p:blipFill>
        <p:spPr bwMode="auto">
          <a:xfrm>
            <a:off x="6659563" y="5322888"/>
            <a:ext cx="2484437" cy="1535112"/>
          </a:xfrm>
          <a:prstGeom prst="rect">
            <a:avLst/>
          </a:prstGeom>
          <a:noFill/>
        </p:spPr>
      </p:pic>
      <p:sp>
        <p:nvSpPr>
          <p:cNvPr id="88068" name="Line 4"/>
          <p:cNvSpPr>
            <a:spLocks noChangeShapeType="1"/>
          </p:cNvSpPr>
          <p:nvPr/>
        </p:nvSpPr>
        <p:spPr bwMode="auto">
          <a:xfrm>
            <a:off x="755650" y="1195388"/>
            <a:ext cx="7129463" cy="0"/>
          </a:xfrm>
          <a:prstGeom prst="line">
            <a:avLst/>
          </a:prstGeom>
          <a:noFill/>
          <a:ln w="9525">
            <a:solidFill>
              <a:schemeClr val="tx1"/>
            </a:solidFill>
            <a:round/>
            <a:headEnd/>
            <a:tailEnd/>
          </a:ln>
          <a:effectLst/>
        </p:spPr>
        <p:txBody>
          <a:bodyPr/>
          <a:lstStyle/>
          <a:p>
            <a:endParaRPr lang="es-ES"/>
          </a:p>
        </p:txBody>
      </p:sp>
      <p:sp>
        <p:nvSpPr>
          <p:cNvPr id="88073" name="Line 9"/>
          <p:cNvSpPr>
            <a:spLocks noChangeShapeType="1"/>
          </p:cNvSpPr>
          <p:nvPr/>
        </p:nvSpPr>
        <p:spPr bwMode="auto">
          <a:xfrm>
            <a:off x="755650" y="5949950"/>
            <a:ext cx="7129463" cy="0"/>
          </a:xfrm>
          <a:prstGeom prst="line">
            <a:avLst/>
          </a:prstGeom>
          <a:noFill/>
          <a:ln w="9525">
            <a:solidFill>
              <a:schemeClr val="tx1"/>
            </a:solidFill>
            <a:round/>
            <a:headEnd/>
            <a:tailEnd/>
          </a:ln>
          <a:effectLst/>
        </p:spPr>
        <p:txBody>
          <a:bodyPr/>
          <a:lstStyle/>
          <a:p>
            <a:endParaRPr lang="es-ES"/>
          </a:p>
        </p:txBody>
      </p:sp>
      <p:pic>
        <p:nvPicPr>
          <p:cNvPr id="88087" name="Picture 23" descr="inmobiliaria-elegir-img"/>
          <p:cNvPicPr>
            <a:picLocks noChangeAspect="1" noChangeArrowheads="1"/>
          </p:cNvPicPr>
          <p:nvPr/>
        </p:nvPicPr>
        <p:blipFill>
          <a:blip r:embed="rId4" cstate="print">
            <a:clrChange>
              <a:clrFrom>
                <a:srgbClr val="FFFFFF"/>
              </a:clrFrom>
              <a:clrTo>
                <a:srgbClr val="FFFFFF">
                  <a:alpha val="0"/>
                </a:srgbClr>
              </a:clrTo>
            </a:clrChange>
          </a:blip>
          <a:srcRect l="10938" t="13708" b="8833"/>
          <a:stretch>
            <a:fillRect/>
          </a:stretch>
        </p:blipFill>
        <p:spPr bwMode="auto">
          <a:xfrm>
            <a:off x="7318375" y="5373688"/>
            <a:ext cx="709613" cy="461962"/>
          </a:xfrm>
          <a:prstGeom prst="rect">
            <a:avLst/>
          </a:prstGeom>
          <a:noFill/>
        </p:spPr>
      </p:pic>
      <p:sp>
        <p:nvSpPr>
          <p:cNvPr id="88089" name="Rectangle 25"/>
          <p:cNvSpPr>
            <a:spLocks noGrp="1" noChangeArrowheads="1"/>
          </p:cNvSpPr>
          <p:nvPr>
            <p:ph type="body" idx="1"/>
          </p:nvPr>
        </p:nvSpPr>
        <p:spPr>
          <a:xfrm>
            <a:off x="1692275" y="1700213"/>
            <a:ext cx="5759450" cy="2160587"/>
          </a:xfrm>
          <a:noFill/>
          <a:ln/>
        </p:spPr>
        <p:txBody>
          <a:bodyPr/>
          <a:lstStyle/>
          <a:p>
            <a:pPr marL="381000" indent="-381000" algn="just" eaLnBrk="0" hangingPunct="0">
              <a:lnSpc>
                <a:spcPct val="80000"/>
              </a:lnSpc>
              <a:spcBef>
                <a:spcPct val="0"/>
              </a:spcBef>
              <a:buFontTx/>
              <a:buNone/>
            </a:pPr>
            <a:r>
              <a:rPr lang="es-ES" sz="2000" b="1">
                <a:solidFill>
                  <a:srgbClr val="17375E"/>
                </a:solidFill>
                <a:effectLst>
                  <a:outerShdw blurRad="38100" dist="38100" dir="2700000" algn="tl">
                    <a:srgbClr val="C0C0C0"/>
                  </a:outerShdw>
                </a:effectLst>
              </a:rPr>
              <a:t>Tomador</a:t>
            </a:r>
          </a:p>
          <a:p>
            <a:pPr marL="381000" indent="-381000" algn="just" eaLnBrk="0" hangingPunct="0">
              <a:lnSpc>
                <a:spcPct val="80000"/>
              </a:lnSpc>
              <a:spcBef>
                <a:spcPct val="0"/>
              </a:spcBef>
              <a:buFontTx/>
              <a:buNone/>
            </a:pPr>
            <a:endParaRPr lang="es-ES" sz="2000" b="1">
              <a:solidFill>
                <a:srgbClr val="17375E"/>
              </a:solidFill>
              <a:effectLst>
                <a:outerShdw blurRad="38100" dist="38100" dir="2700000" algn="tl">
                  <a:srgbClr val="C0C0C0"/>
                </a:outerShdw>
              </a:effectLst>
            </a:endParaRPr>
          </a:p>
          <a:p>
            <a:pPr marL="381000" indent="-381000" algn="just" eaLnBrk="0" hangingPunct="0">
              <a:lnSpc>
                <a:spcPct val="80000"/>
              </a:lnSpc>
              <a:spcBef>
                <a:spcPct val="0"/>
              </a:spcBef>
              <a:buFontTx/>
              <a:buChar char="-"/>
            </a:pPr>
            <a:r>
              <a:rPr lang="es-ES" sz="2000" i="1">
                <a:solidFill>
                  <a:srgbClr val="17375E"/>
                </a:solidFill>
              </a:rPr>
              <a:t>Ocupación o Profesión</a:t>
            </a:r>
            <a:r>
              <a:rPr lang="es-ES" sz="2000">
                <a:solidFill>
                  <a:srgbClr val="17375E"/>
                </a:solidFill>
              </a:rPr>
              <a:t>: Cualquiera, pero con relación de dependencia durante los últimos dos años.</a:t>
            </a:r>
          </a:p>
          <a:p>
            <a:pPr marL="381000" indent="-381000" algn="just" eaLnBrk="0" hangingPunct="0">
              <a:lnSpc>
                <a:spcPct val="80000"/>
              </a:lnSpc>
              <a:spcBef>
                <a:spcPct val="0"/>
              </a:spcBef>
              <a:buFontTx/>
              <a:buChar char="-"/>
            </a:pPr>
            <a:r>
              <a:rPr lang="es-ES" sz="2000" i="1">
                <a:solidFill>
                  <a:srgbClr val="17375E"/>
                </a:solidFill>
              </a:rPr>
              <a:t>Ingresos</a:t>
            </a:r>
            <a:r>
              <a:rPr lang="es-ES" sz="2000">
                <a:solidFill>
                  <a:srgbClr val="17375E"/>
                </a:solidFill>
              </a:rPr>
              <a:t>: Mínimo de $ 2.000 bruto mensual.</a:t>
            </a:r>
          </a:p>
          <a:p>
            <a:pPr marL="381000" indent="-381000" algn="just" eaLnBrk="0" hangingPunct="0">
              <a:lnSpc>
                <a:spcPct val="80000"/>
              </a:lnSpc>
              <a:spcBef>
                <a:spcPct val="0"/>
              </a:spcBef>
              <a:buFontTx/>
              <a:buChar char="-"/>
            </a:pPr>
            <a:r>
              <a:rPr lang="es-ES" sz="2000">
                <a:solidFill>
                  <a:srgbClr val="17375E"/>
                </a:solidFill>
              </a:rPr>
              <a:t>El monto del </a:t>
            </a:r>
            <a:r>
              <a:rPr lang="es-ES" sz="2000" i="1">
                <a:solidFill>
                  <a:srgbClr val="17375E"/>
                </a:solidFill>
              </a:rPr>
              <a:t>alquiler mensual</a:t>
            </a:r>
            <a:r>
              <a:rPr lang="es-ES" sz="2000">
                <a:solidFill>
                  <a:srgbClr val="17375E"/>
                </a:solidFill>
              </a:rPr>
              <a:t> no podrá superar el 40% del salario (bruto).</a:t>
            </a:r>
          </a:p>
        </p:txBody>
      </p:sp>
      <p:sp>
        <p:nvSpPr>
          <p:cNvPr id="88090" name="Text Box 26"/>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88092" name="Text Box 28"/>
          <p:cNvSpPr txBox="1">
            <a:spLocks noChangeArrowheads="1"/>
          </p:cNvSpPr>
          <p:nvPr/>
        </p:nvSpPr>
        <p:spPr bwMode="auto">
          <a:xfrm>
            <a:off x="755650" y="6021388"/>
            <a:ext cx="10080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Requisitos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Line 2"/>
          <p:cNvSpPr>
            <a:spLocks noChangeShapeType="1"/>
          </p:cNvSpPr>
          <p:nvPr/>
        </p:nvSpPr>
        <p:spPr bwMode="auto">
          <a:xfrm>
            <a:off x="755650" y="1195388"/>
            <a:ext cx="7129463" cy="0"/>
          </a:xfrm>
          <a:prstGeom prst="line">
            <a:avLst/>
          </a:prstGeom>
          <a:noFill/>
          <a:ln w="9525">
            <a:solidFill>
              <a:schemeClr val="tx1"/>
            </a:solidFill>
            <a:round/>
            <a:headEnd/>
            <a:tailEnd/>
          </a:ln>
          <a:effectLst/>
        </p:spPr>
        <p:txBody>
          <a:bodyPr/>
          <a:lstStyle/>
          <a:p>
            <a:endParaRPr lang="es-ES"/>
          </a:p>
        </p:txBody>
      </p:sp>
      <p:sp>
        <p:nvSpPr>
          <p:cNvPr id="100359" name="Line 7"/>
          <p:cNvSpPr>
            <a:spLocks noChangeShapeType="1"/>
          </p:cNvSpPr>
          <p:nvPr/>
        </p:nvSpPr>
        <p:spPr bwMode="auto">
          <a:xfrm>
            <a:off x="755650" y="5949950"/>
            <a:ext cx="7129463" cy="0"/>
          </a:xfrm>
          <a:prstGeom prst="line">
            <a:avLst/>
          </a:prstGeom>
          <a:noFill/>
          <a:ln w="9525">
            <a:solidFill>
              <a:schemeClr val="tx1"/>
            </a:solidFill>
            <a:round/>
            <a:headEnd/>
            <a:tailEnd/>
          </a:ln>
          <a:effectLst/>
        </p:spPr>
        <p:txBody>
          <a:bodyPr/>
          <a:lstStyle/>
          <a:p>
            <a:endParaRPr lang="es-ES"/>
          </a:p>
        </p:txBody>
      </p:sp>
      <p:pic>
        <p:nvPicPr>
          <p:cNvPr id="100360" name="Picture 8"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318375" y="5373688"/>
            <a:ext cx="709613" cy="461962"/>
          </a:xfrm>
          <a:prstGeom prst="rect">
            <a:avLst/>
          </a:prstGeom>
          <a:noFill/>
        </p:spPr>
      </p:pic>
      <p:sp>
        <p:nvSpPr>
          <p:cNvPr id="100361" name="Rectangle 9"/>
          <p:cNvSpPr>
            <a:spLocks noGrp="1" noChangeArrowheads="1"/>
          </p:cNvSpPr>
          <p:nvPr>
            <p:ph type="body" idx="1"/>
          </p:nvPr>
        </p:nvSpPr>
        <p:spPr>
          <a:xfrm>
            <a:off x="1692275" y="1700213"/>
            <a:ext cx="5759450" cy="1800225"/>
          </a:xfrm>
          <a:noFill/>
          <a:ln/>
        </p:spPr>
        <p:txBody>
          <a:bodyPr/>
          <a:lstStyle/>
          <a:p>
            <a:pPr marL="381000" indent="-381000" algn="just" eaLnBrk="0" hangingPunct="0">
              <a:lnSpc>
                <a:spcPct val="90000"/>
              </a:lnSpc>
              <a:spcBef>
                <a:spcPct val="0"/>
              </a:spcBef>
              <a:buFontTx/>
              <a:buNone/>
            </a:pPr>
            <a:r>
              <a:rPr lang="es-ES" sz="2000" b="1">
                <a:solidFill>
                  <a:srgbClr val="17375E"/>
                </a:solidFill>
                <a:effectLst>
                  <a:outerShdw blurRad="38100" dist="38100" dir="2700000" algn="tl">
                    <a:srgbClr val="C0C0C0"/>
                  </a:outerShdw>
                </a:effectLst>
              </a:rPr>
              <a:t>Inmueble</a:t>
            </a:r>
          </a:p>
          <a:p>
            <a:pPr marL="381000" indent="-381000" algn="just" eaLnBrk="0" hangingPunct="0">
              <a:lnSpc>
                <a:spcPct val="90000"/>
              </a:lnSpc>
              <a:spcBef>
                <a:spcPct val="0"/>
              </a:spcBef>
              <a:buFontTx/>
              <a:buNone/>
            </a:pPr>
            <a:endParaRPr lang="es-ES" sz="2000" b="1">
              <a:solidFill>
                <a:srgbClr val="17375E"/>
              </a:solidFill>
              <a:effectLst>
                <a:outerShdw blurRad="38100" dist="38100" dir="2700000" algn="tl">
                  <a:srgbClr val="C0C0C0"/>
                </a:outerShdw>
              </a:effectLst>
            </a:endParaRPr>
          </a:p>
          <a:p>
            <a:pPr marL="381000" indent="-381000" algn="just" eaLnBrk="0" hangingPunct="0">
              <a:lnSpc>
                <a:spcPct val="90000"/>
              </a:lnSpc>
              <a:spcBef>
                <a:spcPct val="0"/>
              </a:spcBef>
              <a:buFontTx/>
              <a:buChar char="-"/>
            </a:pPr>
            <a:r>
              <a:rPr lang="es-ES" sz="2000" i="1">
                <a:solidFill>
                  <a:srgbClr val="17375E"/>
                </a:solidFill>
              </a:rPr>
              <a:t>Destino</a:t>
            </a:r>
            <a:r>
              <a:rPr lang="es-ES" sz="2000">
                <a:solidFill>
                  <a:srgbClr val="17375E"/>
                </a:solidFill>
              </a:rPr>
              <a:t>: Vivienda familiar.</a:t>
            </a:r>
          </a:p>
          <a:p>
            <a:pPr marL="381000" indent="-381000" algn="just" eaLnBrk="0" hangingPunct="0">
              <a:lnSpc>
                <a:spcPct val="90000"/>
              </a:lnSpc>
              <a:spcBef>
                <a:spcPct val="0"/>
              </a:spcBef>
              <a:buFontTx/>
              <a:buChar char="-"/>
            </a:pPr>
            <a:r>
              <a:rPr lang="es-ES" sz="2000" i="1">
                <a:solidFill>
                  <a:srgbClr val="17375E"/>
                </a:solidFill>
              </a:rPr>
              <a:t>Ubicación</a:t>
            </a:r>
            <a:r>
              <a:rPr lang="es-ES" sz="2000">
                <a:solidFill>
                  <a:srgbClr val="17375E"/>
                </a:solidFill>
              </a:rPr>
              <a:t>: República Argentina.</a:t>
            </a:r>
          </a:p>
          <a:p>
            <a:pPr marL="381000" indent="-381000" algn="just" eaLnBrk="0" hangingPunct="0">
              <a:lnSpc>
                <a:spcPct val="90000"/>
              </a:lnSpc>
              <a:spcBef>
                <a:spcPct val="0"/>
              </a:spcBef>
              <a:buFontTx/>
              <a:buChar char="-"/>
            </a:pPr>
            <a:r>
              <a:rPr lang="es-ES" sz="2000" i="1">
                <a:solidFill>
                  <a:srgbClr val="17375E"/>
                </a:solidFill>
              </a:rPr>
              <a:t>Monto mínimo y máximo</a:t>
            </a:r>
            <a:r>
              <a:rPr lang="es-ES" sz="2000">
                <a:solidFill>
                  <a:srgbClr val="17375E"/>
                </a:solidFill>
              </a:rPr>
              <a:t> del valor locativo: sin mínimo y hasta $ 5.000 por mes.</a:t>
            </a:r>
          </a:p>
        </p:txBody>
      </p:sp>
      <p:sp>
        <p:nvSpPr>
          <p:cNvPr id="100362" name="Text Box 10"/>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00363" name="Text Box 11"/>
          <p:cNvSpPr txBox="1">
            <a:spLocks noChangeArrowheads="1"/>
          </p:cNvSpPr>
          <p:nvPr/>
        </p:nvSpPr>
        <p:spPr bwMode="auto">
          <a:xfrm>
            <a:off x="755650" y="6021388"/>
            <a:ext cx="10080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Requisitos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Line 2"/>
          <p:cNvSpPr>
            <a:spLocks noChangeShapeType="1"/>
          </p:cNvSpPr>
          <p:nvPr/>
        </p:nvSpPr>
        <p:spPr bwMode="auto">
          <a:xfrm>
            <a:off x="755650" y="1195388"/>
            <a:ext cx="7129463" cy="0"/>
          </a:xfrm>
          <a:prstGeom prst="line">
            <a:avLst/>
          </a:prstGeom>
          <a:noFill/>
          <a:ln w="9525">
            <a:solidFill>
              <a:schemeClr val="tx1"/>
            </a:solidFill>
            <a:round/>
            <a:headEnd/>
            <a:tailEnd/>
          </a:ln>
          <a:effectLst/>
        </p:spPr>
        <p:txBody>
          <a:bodyPr/>
          <a:lstStyle/>
          <a:p>
            <a:endParaRPr lang="es-ES"/>
          </a:p>
        </p:txBody>
      </p:sp>
      <p:sp>
        <p:nvSpPr>
          <p:cNvPr id="102407" name="Line 7"/>
          <p:cNvSpPr>
            <a:spLocks noChangeShapeType="1"/>
          </p:cNvSpPr>
          <p:nvPr/>
        </p:nvSpPr>
        <p:spPr bwMode="auto">
          <a:xfrm>
            <a:off x="755650" y="5949950"/>
            <a:ext cx="7129463" cy="0"/>
          </a:xfrm>
          <a:prstGeom prst="line">
            <a:avLst/>
          </a:prstGeom>
          <a:noFill/>
          <a:ln w="9525">
            <a:solidFill>
              <a:schemeClr val="tx1"/>
            </a:solidFill>
            <a:round/>
            <a:headEnd/>
            <a:tailEnd/>
          </a:ln>
          <a:effectLst/>
        </p:spPr>
        <p:txBody>
          <a:bodyPr/>
          <a:lstStyle/>
          <a:p>
            <a:endParaRPr lang="es-ES"/>
          </a:p>
        </p:txBody>
      </p:sp>
      <p:pic>
        <p:nvPicPr>
          <p:cNvPr id="102408" name="Picture 8" descr="inmobiliaria-elegir-img"/>
          <p:cNvPicPr>
            <a:picLocks noChangeAspect="1" noChangeArrowheads="1"/>
          </p:cNvPicPr>
          <p:nvPr/>
        </p:nvPicPr>
        <p:blipFill>
          <a:blip r:embed="rId3" cstate="print">
            <a:clrChange>
              <a:clrFrom>
                <a:srgbClr val="FFFFFF"/>
              </a:clrFrom>
              <a:clrTo>
                <a:srgbClr val="FFFFFF">
                  <a:alpha val="0"/>
                </a:srgbClr>
              </a:clrTo>
            </a:clrChange>
          </a:blip>
          <a:srcRect l="10938" t="13708" b="8833"/>
          <a:stretch>
            <a:fillRect/>
          </a:stretch>
        </p:blipFill>
        <p:spPr bwMode="auto">
          <a:xfrm>
            <a:off x="7318375" y="5373688"/>
            <a:ext cx="709613" cy="461962"/>
          </a:xfrm>
          <a:prstGeom prst="rect">
            <a:avLst/>
          </a:prstGeom>
          <a:noFill/>
        </p:spPr>
      </p:pic>
      <p:sp>
        <p:nvSpPr>
          <p:cNvPr id="102409" name="Rectangle 9"/>
          <p:cNvSpPr>
            <a:spLocks noGrp="1" noChangeArrowheads="1"/>
          </p:cNvSpPr>
          <p:nvPr>
            <p:ph type="body" idx="1"/>
          </p:nvPr>
        </p:nvSpPr>
        <p:spPr>
          <a:xfrm>
            <a:off x="1692275" y="1700213"/>
            <a:ext cx="5759450" cy="4105275"/>
          </a:xfrm>
          <a:noFill/>
          <a:ln/>
        </p:spPr>
        <p:txBody>
          <a:bodyPr/>
          <a:lstStyle/>
          <a:p>
            <a:pPr marL="381000" indent="-381000" algn="just" eaLnBrk="0" hangingPunct="0">
              <a:lnSpc>
                <a:spcPct val="80000"/>
              </a:lnSpc>
              <a:spcBef>
                <a:spcPct val="0"/>
              </a:spcBef>
              <a:buFontTx/>
              <a:buNone/>
            </a:pPr>
            <a:r>
              <a:rPr lang="es-ES" sz="2000" b="1">
                <a:solidFill>
                  <a:srgbClr val="17375E"/>
                </a:solidFill>
                <a:effectLst>
                  <a:outerShdw blurRad="38100" dist="38100" dir="2700000" algn="tl">
                    <a:srgbClr val="C0C0C0"/>
                  </a:outerShdw>
                </a:effectLst>
              </a:rPr>
              <a:t>Contrato</a:t>
            </a:r>
          </a:p>
          <a:p>
            <a:pPr marL="381000" indent="-381000" algn="just" eaLnBrk="0" hangingPunct="0">
              <a:lnSpc>
                <a:spcPct val="80000"/>
              </a:lnSpc>
              <a:spcBef>
                <a:spcPct val="0"/>
              </a:spcBef>
              <a:buFontTx/>
              <a:buNone/>
            </a:pPr>
            <a:endParaRPr lang="es-ES" sz="2000" b="1">
              <a:solidFill>
                <a:srgbClr val="17375E"/>
              </a:solidFill>
              <a:effectLst>
                <a:outerShdw blurRad="38100" dist="38100" dir="2700000" algn="tl">
                  <a:srgbClr val="C0C0C0"/>
                </a:outerShdw>
              </a:effectLst>
            </a:endParaRPr>
          </a:p>
          <a:p>
            <a:pPr marL="381000" indent="-381000" algn="just" eaLnBrk="0" hangingPunct="0">
              <a:lnSpc>
                <a:spcPct val="80000"/>
              </a:lnSpc>
              <a:spcBef>
                <a:spcPct val="0"/>
              </a:spcBef>
              <a:buFontTx/>
              <a:buChar char="-"/>
            </a:pPr>
            <a:r>
              <a:rPr lang="es-ES" sz="2000">
                <a:solidFill>
                  <a:srgbClr val="17375E"/>
                </a:solidFill>
              </a:rPr>
              <a:t>Deberá ser suscripto por el </a:t>
            </a:r>
            <a:r>
              <a:rPr lang="es-ES" sz="2000" i="1">
                <a:solidFill>
                  <a:srgbClr val="17375E"/>
                </a:solidFill>
              </a:rPr>
              <a:t>tomador principal</a:t>
            </a:r>
            <a:r>
              <a:rPr lang="es-ES" sz="2000">
                <a:solidFill>
                  <a:srgbClr val="17375E"/>
                </a:solidFill>
              </a:rPr>
              <a:t> y reunir todas las características y formalidades legales exigibles para ese tipo de contrato.</a:t>
            </a:r>
          </a:p>
          <a:p>
            <a:pPr marL="381000" indent="-381000" algn="just" eaLnBrk="0" hangingPunct="0">
              <a:lnSpc>
                <a:spcPct val="80000"/>
              </a:lnSpc>
              <a:spcBef>
                <a:spcPct val="0"/>
              </a:spcBef>
              <a:buFontTx/>
              <a:buChar char="-"/>
            </a:pPr>
            <a:r>
              <a:rPr lang="es-ES" sz="2000">
                <a:solidFill>
                  <a:srgbClr val="17375E"/>
                </a:solidFill>
              </a:rPr>
              <a:t>Deberá constar el seguro de caución tomado por el locatario a favor del asegurado y las limitaciones temporales y económicas de la cobertura.</a:t>
            </a:r>
          </a:p>
          <a:p>
            <a:pPr marL="381000" indent="-381000" algn="just" eaLnBrk="0" hangingPunct="0">
              <a:lnSpc>
                <a:spcPct val="80000"/>
              </a:lnSpc>
              <a:spcBef>
                <a:spcPct val="0"/>
              </a:spcBef>
              <a:buFontTx/>
              <a:buChar char="-"/>
            </a:pPr>
            <a:r>
              <a:rPr lang="es-ES" sz="2000">
                <a:solidFill>
                  <a:srgbClr val="17375E"/>
                </a:solidFill>
              </a:rPr>
              <a:t>No podrá contener </a:t>
            </a:r>
            <a:r>
              <a:rPr lang="es-ES" sz="2000" i="1">
                <a:solidFill>
                  <a:srgbClr val="17375E"/>
                </a:solidFill>
              </a:rPr>
              <a:t>cláusulas de indexación</a:t>
            </a:r>
            <a:r>
              <a:rPr lang="es-ES" sz="2000">
                <a:solidFill>
                  <a:srgbClr val="17375E"/>
                </a:solidFill>
              </a:rPr>
              <a:t> del valor locativo de ninguna naturaleza.</a:t>
            </a:r>
          </a:p>
          <a:p>
            <a:pPr marL="381000" indent="-381000" algn="just" eaLnBrk="0" hangingPunct="0">
              <a:lnSpc>
                <a:spcPct val="80000"/>
              </a:lnSpc>
              <a:spcBef>
                <a:spcPct val="0"/>
              </a:spcBef>
              <a:buFontTx/>
              <a:buChar char="-"/>
            </a:pPr>
            <a:r>
              <a:rPr lang="es-ES" sz="2000">
                <a:solidFill>
                  <a:srgbClr val="17375E"/>
                </a:solidFill>
              </a:rPr>
              <a:t>Se deberá establecer que la cobertura por caución será exigible por el asegurado cuando se registre atraso en el pago del valor locativo u otro incumplimiento.</a:t>
            </a:r>
          </a:p>
        </p:txBody>
      </p:sp>
      <p:sp>
        <p:nvSpPr>
          <p:cNvPr id="102410" name="Text Box 10"/>
          <p:cNvSpPr txBox="1">
            <a:spLocks noChangeArrowheads="1"/>
          </p:cNvSpPr>
          <p:nvPr/>
        </p:nvSpPr>
        <p:spPr bwMode="auto">
          <a:xfrm>
            <a:off x="1547813" y="758825"/>
            <a:ext cx="6264275" cy="366713"/>
          </a:xfrm>
          <a:prstGeom prst="rect">
            <a:avLst/>
          </a:prstGeom>
          <a:noFill/>
          <a:ln w="9525">
            <a:noFill/>
            <a:miter lim="800000"/>
            <a:headEnd/>
            <a:tailEnd/>
          </a:ln>
          <a:effectLst/>
        </p:spPr>
        <p:txBody>
          <a:bodyPr>
            <a:spAutoFit/>
          </a:bodyPr>
          <a:lstStyle/>
          <a:p>
            <a:pPr algn="ctr">
              <a:spcBef>
                <a:spcPct val="50000"/>
              </a:spcBef>
            </a:pPr>
            <a:r>
              <a:rPr lang="es-ES_tradnl">
                <a:solidFill>
                  <a:srgbClr val="17375E"/>
                </a:solidFill>
              </a:rPr>
              <a:t>A partir de ahora, también te salimos de Garante!</a:t>
            </a:r>
            <a:r>
              <a:rPr lang="es-ES">
                <a:solidFill>
                  <a:srgbClr val="003399"/>
                </a:solidFill>
              </a:rPr>
              <a:t> </a:t>
            </a:r>
          </a:p>
        </p:txBody>
      </p:sp>
      <p:sp>
        <p:nvSpPr>
          <p:cNvPr id="102411" name="Text Box 11"/>
          <p:cNvSpPr txBox="1">
            <a:spLocks noChangeArrowheads="1"/>
          </p:cNvSpPr>
          <p:nvPr/>
        </p:nvSpPr>
        <p:spPr bwMode="auto">
          <a:xfrm>
            <a:off x="755650" y="6021388"/>
            <a:ext cx="1008063" cy="274637"/>
          </a:xfrm>
          <a:prstGeom prst="rect">
            <a:avLst/>
          </a:prstGeom>
          <a:noFill/>
          <a:ln w="9525">
            <a:noFill/>
            <a:miter lim="800000"/>
            <a:headEnd/>
            <a:tailEnd/>
          </a:ln>
          <a:effectLst/>
        </p:spPr>
        <p:txBody>
          <a:bodyPr>
            <a:spAutoFit/>
          </a:bodyPr>
          <a:lstStyle/>
          <a:p>
            <a:pPr>
              <a:spcBef>
                <a:spcPct val="50000"/>
              </a:spcBef>
            </a:pPr>
            <a:r>
              <a:rPr lang="es-ES" sz="1200" b="1">
                <a:solidFill>
                  <a:srgbClr val="003366"/>
                </a:solidFill>
                <a:latin typeface="Trebuchet MS" pitchFamily="34" charset="0"/>
              </a:rPr>
              <a:t>Requisitos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1445</TotalTime>
  <Words>1287</Words>
  <Application>Microsoft Office PowerPoint</Application>
  <PresentationFormat>Presentación en pantalla (4:3)</PresentationFormat>
  <Paragraphs>144</Paragraphs>
  <Slides>18</Slides>
  <Notes>9</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Diseño predeterminado</vt:lpstr>
      <vt:lpstr>Colegio de Corredores Inmobiliarios de Córdoba Garantía de Alquiler Vivienda Familiar </vt:lpstr>
      <vt:lpstr>Diapositiva 2</vt:lpstr>
      <vt:lpstr>Diapositiva 3</vt:lpstr>
      <vt:lpstr>Alcance</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vector>
  </TitlesOfParts>
  <Company>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durane</dc:creator>
  <cp:lastModifiedBy>usr</cp:lastModifiedBy>
  <cp:revision>170</cp:revision>
  <dcterms:created xsi:type="dcterms:W3CDTF">2009-06-05T14:51:44Z</dcterms:created>
  <dcterms:modified xsi:type="dcterms:W3CDTF">2012-03-08T14:20:50Z</dcterms:modified>
</cp:coreProperties>
</file>